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01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0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5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45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0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76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07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9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7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25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4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COURAGEOUS ADVOCATE of the WEEK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4198776"/>
            <a:ext cx="8767860" cy="1642187"/>
          </a:xfrm>
        </p:spPr>
        <p:txBody>
          <a:bodyPr>
            <a:noAutofit/>
          </a:bodyPr>
          <a:lstStyle/>
          <a:p>
            <a:r>
              <a:rPr lang="en-GB" sz="5500" b="1" dirty="0" smtClean="0">
                <a:solidFill>
                  <a:schemeClr val="accent2">
                    <a:lumMod val="75000"/>
                  </a:schemeClr>
                </a:solidFill>
              </a:rPr>
              <a:t>Joni </a:t>
            </a:r>
            <a:r>
              <a:rPr lang="en-GB" sz="5500" b="1" dirty="0" err="1" smtClean="0">
                <a:solidFill>
                  <a:schemeClr val="accent2">
                    <a:lumMod val="75000"/>
                  </a:schemeClr>
                </a:solidFill>
              </a:rPr>
              <a:t>Eareckson</a:t>
            </a:r>
            <a:r>
              <a:rPr lang="en-GB" sz="5500" b="1" dirty="0" smtClean="0">
                <a:solidFill>
                  <a:schemeClr val="accent2">
                    <a:lumMod val="75000"/>
                  </a:schemeClr>
                </a:solidFill>
              </a:rPr>
              <a:t> Tada</a:t>
            </a:r>
            <a:endParaRPr lang="en-US" sz="5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7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3399" y="928095"/>
            <a:ext cx="876786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961" y="928095"/>
            <a:ext cx="4006735" cy="5467523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46977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5"/>
            <a:ext cx="9966960" cy="755231"/>
          </a:xfrm>
        </p:spPr>
        <p:txBody>
          <a:bodyPr>
            <a:noAutofit/>
          </a:bodyPr>
          <a:lstStyle/>
          <a:p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8746" y="6738750"/>
            <a:ext cx="8767860" cy="6228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772" y="565267"/>
            <a:ext cx="3680357" cy="4705002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2298700" y="5381737"/>
            <a:ext cx="69245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b="1" cap="all" dirty="0">
                <a:solidFill>
                  <a:srgbClr val="FFFFFF"/>
                </a:solidFill>
                <a:ea typeface="+mj-ea"/>
                <a:cs typeface="+mj-cs"/>
              </a:rPr>
              <a:t>Maybe you could try painting </a:t>
            </a:r>
            <a:endParaRPr lang="en-GB" sz="3000" b="1" cap="all" dirty="0" smtClean="0">
              <a:solidFill>
                <a:srgbClr val="FFFFFF"/>
              </a:solidFill>
              <a:ea typeface="+mj-ea"/>
              <a:cs typeface="+mj-cs"/>
            </a:endParaRPr>
          </a:p>
          <a:p>
            <a:pPr algn="ctr"/>
            <a:r>
              <a:rPr lang="en-GB" sz="3000" b="1" cap="all" dirty="0" smtClean="0">
                <a:solidFill>
                  <a:srgbClr val="FFFFFF"/>
                </a:solidFill>
                <a:ea typeface="+mj-ea"/>
                <a:cs typeface="+mj-cs"/>
              </a:rPr>
              <a:t>a picture </a:t>
            </a:r>
            <a:r>
              <a:rPr lang="en-GB" sz="3000" b="1" cap="all" dirty="0">
                <a:solidFill>
                  <a:srgbClr val="FFFFFF"/>
                </a:solidFill>
                <a:ea typeface="+mj-ea"/>
                <a:cs typeface="+mj-cs"/>
              </a:rPr>
              <a:t>with your mouth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0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Joni has not only become a wonderful artist, but she is also a…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271" y="566430"/>
            <a:ext cx="5347673" cy="34735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51018"/>
            <a:ext cx="5230272" cy="3017520"/>
          </a:xfr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4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Radio Broadcaster, </a:t>
            </a:r>
            <a:r>
              <a:rPr lang="en-GB" sz="4500" b="1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GB" sz="4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ho has given over</a:t>
            </a:r>
          </a:p>
          <a:p>
            <a:r>
              <a:rPr lang="en-GB" sz="4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10,000 messages on the radio. </a:t>
            </a:r>
            <a:endParaRPr lang="en-US" sz="4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 rot="19443885">
            <a:off x="5479337" y="3824434"/>
            <a:ext cx="116894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5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55716"/>
            <a:ext cx="9875520" cy="188698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3900" b="1" dirty="0" smtClean="0"/>
              <a:t>Joni </a:t>
            </a:r>
            <a:r>
              <a:rPr lang="en-GB" sz="3900" b="1" dirty="0"/>
              <a:t>has </a:t>
            </a:r>
            <a:r>
              <a:rPr lang="en-GB" sz="3900" b="1" dirty="0" smtClean="0"/>
              <a:t>written over 50 books, including her most popular title</a:t>
            </a:r>
            <a:r>
              <a:rPr lang="en-GB" sz="3900" dirty="0" smtClean="0"/>
              <a:t>,</a:t>
            </a:r>
            <a:br>
              <a:rPr lang="en-GB" sz="3900" dirty="0" smtClean="0"/>
            </a:br>
            <a:r>
              <a:rPr lang="en-GB" sz="3900" dirty="0" smtClean="0"/>
              <a:t> </a:t>
            </a:r>
            <a:r>
              <a:rPr lang="en-GB" sz="3900" b="1" dirty="0" smtClean="0"/>
              <a:t>“</a:t>
            </a:r>
            <a:r>
              <a:rPr lang="en-US" sz="3900" b="1" u="sng" dirty="0" smtClean="0"/>
              <a:t>Joni</a:t>
            </a:r>
            <a:r>
              <a:rPr lang="en-US" sz="3900" b="1" u="sng" dirty="0"/>
              <a:t>: An Unforgettable </a:t>
            </a:r>
            <a:r>
              <a:rPr lang="en-US" sz="3900" b="1" u="sng" dirty="0" smtClean="0"/>
              <a:t>Story</a:t>
            </a:r>
            <a:r>
              <a:rPr lang="en-US" sz="3900" b="1" dirty="0" smtClean="0"/>
              <a:t>”.</a:t>
            </a:r>
            <a:r>
              <a:rPr lang="en-US" sz="3900" dirty="0"/>
              <a:t/>
            </a:r>
            <a:br>
              <a:rPr lang="en-US" sz="3900" dirty="0"/>
            </a:br>
            <a:r>
              <a:rPr lang="en-US" sz="3900" b="1" dirty="0" smtClean="0"/>
              <a:t>This book was a huge inspiration for </a:t>
            </a:r>
            <a:br>
              <a:rPr lang="en-US" sz="3900" b="1" dirty="0" smtClean="0"/>
            </a:br>
            <a:r>
              <a:rPr lang="en-US" sz="3900" b="1" dirty="0" smtClean="0"/>
              <a:t>Mrs Seagrave, when she read it as a teenager.</a:t>
            </a: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900" dirty="0" smtClean="0"/>
              <a:t>               </a:t>
            </a:r>
            <a:r>
              <a:rPr lang="en-US" sz="3900" b="1" dirty="0" smtClean="0"/>
              <a:t>Joni has written several popular children’s books too.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609" y="3273597"/>
            <a:ext cx="2912832" cy="29128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91" y="3275359"/>
            <a:ext cx="2069870" cy="2909309"/>
          </a:xfrm>
          <a:prstGeom prst="rect">
            <a:avLst/>
          </a:prstGeom>
        </p:spPr>
      </p:pic>
      <p:cxnSp>
        <p:nvCxnSpPr>
          <p:cNvPr id="7" name="Curved Connector 6"/>
          <p:cNvCxnSpPr/>
          <p:nvPr/>
        </p:nvCxnSpPr>
        <p:spPr>
          <a:xfrm rot="10800000" flipV="1">
            <a:off x="1143000" y="2050470"/>
            <a:ext cx="1504606" cy="1230285"/>
          </a:xfrm>
          <a:prstGeom prst="curvedConnector3">
            <a:avLst>
              <a:gd name="adj1" fmla="val 108563"/>
            </a:avLst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/>
          <p:nvPr/>
        </p:nvCxnSpPr>
        <p:spPr>
          <a:xfrm>
            <a:off x="6187441" y="3618807"/>
            <a:ext cx="1185948" cy="695498"/>
          </a:xfrm>
          <a:prstGeom prst="curvedConnector3">
            <a:avLst>
              <a:gd name="adj1" fmla="val 1635"/>
            </a:avLst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08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6527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1163782"/>
            <a:ext cx="8767860" cy="4094017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tx1"/>
                </a:solidFill>
              </a:rPr>
              <a:t>Joni is also the founder of an organisation called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5142" y="2413338"/>
            <a:ext cx="1061535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0076BD"/>
              </a:solidFill>
              <a:latin typeface="neue-haas-grotesk-display"/>
            </a:endParaRPr>
          </a:p>
          <a:p>
            <a:endParaRPr lang="en-US" dirty="0">
              <a:solidFill>
                <a:srgbClr val="0076BD"/>
              </a:solidFill>
              <a:latin typeface="neue-haas-grotesk-display"/>
            </a:endParaRPr>
          </a:p>
          <a:p>
            <a:endParaRPr lang="en-US" dirty="0" smtClean="0">
              <a:solidFill>
                <a:srgbClr val="0076BD"/>
              </a:solidFill>
              <a:latin typeface="neue-haas-grotesk-display"/>
            </a:endParaRPr>
          </a:p>
          <a:p>
            <a:endParaRPr lang="en-GB" dirty="0">
              <a:solidFill>
                <a:srgbClr val="0076BD"/>
              </a:solidFill>
              <a:latin typeface="neue-haas-grotesk-display"/>
            </a:endParaRPr>
          </a:p>
          <a:p>
            <a:endParaRPr lang="en-US" dirty="0">
              <a:solidFill>
                <a:srgbClr val="0076BD"/>
              </a:solidFill>
              <a:latin typeface="neue-haas-grotesk-display"/>
            </a:endParaRPr>
          </a:p>
          <a:p>
            <a:pPr algn="ctr"/>
            <a:r>
              <a:rPr lang="en-US" sz="2700" b="1" dirty="0" smtClean="0">
                <a:solidFill>
                  <a:srgbClr val="0076BD"/>
                </a:solidFill>
                <a:latin typeface="neue-haas-grotesk-display"/>
              </a:rPr>
              <a:t>Nearly </a:t>
            </a:r>
            <a:r>
              <a:rPr lang="en-US" sz="2700" b="1" dirty="0">
                <a:solidFill>
                  <a:srgbClr val="0076BD"/>
                </a:solidFill>
                <a:latin typeface="neue-haas-grotesk-display"/>
              </a:rPr>
              <a:t>1 billion people around the world live with disabilities.</a:t>
            </a:r>
          </a:p>
          <a:p>
            <a:pPr algn="ctr"/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Many of these 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people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and their families live in poverty, pain, </a:t>
            </a:r>
            <a:endParaRPr lang="en-US" sz="2700" dirty="0" smtClean="0">
              <a:solidFill>
                <a:srgbClr val="000000"/>
              </a:solidFill>
              <a:latin typeface="neue-haas-grotesk-text"/>
            </a:endParaRPr>
          </a:p>
          <a:p>
            <a:pPr algn="ctr"/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and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despair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.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/>
            </a:r>
            <a:br>
              <a:rPr lang="en-US" sz="2700" dirty="0">
                <a:solidFill>
                  <a:srgbClr val="000000"/>
                </a:solidFill>
                <a:latin typeface="neue-haas-grotesk-text"/>
              </a:rPr>
            </a:b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 </a:t>
            </a:r>
            <a:r>
              <a:rPr lang="en-US" sz="2700" b="1" dirty="0">
                <a:solidFill>
                  <a:srgbClr val="000000"/>
                </a:solidFill>
                <a:latin typeface="neue-haas-grotesk-text"/>
              </a:rPr>
              <a:t> </a:t>
            </a:r>
            <a:r>
              <a:rPr lang="en-US" sz="2700" b="1" dirty="0" smtClean="0">
                <a:solidFill>
                  <a:srgbClr val="000000"/>
                </a:solidFill>
                <a:latin typeface="neue-haas-grotesk-text"/>
              </a:rPr>
              <a:t>“Joni </a:t>
            </a:r>
            <a:r>
              <a:rPr lang="en-US" sz="2700" b="1" dirty="0">
                <a:solidFill>
                  <a:srgbClr val="000000"/>
                </a:solidFill>
                <a:latin typeface="neue-haas-grotesk-text"/>
              </a:rPr>
              <a:t>and </a:t>
            </a:r>
            <a:r>
              <a:rPr lang="en-US" sz="2700" b="1" dirty="0" smtClean="0">
                <a:solidFill>
                  <a:srgbClr val="000000"/>
                </a:solidFill>
                <a:latin typeface="neue-haas-grotesk-text"/>
              </a:rPr>
              <a:t>Friends”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is committed to bringing the 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Good News of Jesus, and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practical 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help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to people 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affected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by disability </a:t>
            </a:r>
            <a:r>
              <a:rPr lang="en-US" sz="2700" dirty="0" smtClean="0">
                <a:solidFill>
                  <a:srgbClr val="000000"/>
                </a:solidFill>
                <a:latin typeface="neue-haas-grotesk-text"/>
              </a:rPr>
              <a:t>all around </a:t>
            </a:r>
            <a:r>
              <a:rPr lang="en-US" sz="2700" dirty="0">
                <a:solidFill>
                  <a:srgbClr val="000000"/>
                </a:solidFill>
                <a:latin typeface="neue-haas-grotesk-text"/>
              </a:rPr>
              <a:t>the globe. 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245" y="1721649"/>
            <a:ext cx="4882429" cy="180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33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55716"/>
            <a:ext cx="9872871" cy="504028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5000" dirty="0" smtClean="0">
                <a:solidFill>
                  <a:srgbClr val="777777"/>
                </a:solidFill>
                <a:latin typeface="Gentium Book Basic"/>
              </a:rPr>
              <a:t>When thinking about God, in her hospital bed, Joni did question, </a:t>
            </a:r>
          </a:p>
          <a:p>
            <a:pPr marL="45720" indent="0" algn="ctr">
              <a:buNone/>
            </a:pPr>
            <a:r>
              <a:rPr lang="en-US" sz="5000" b="1" dirty="0" smtClean="0">
                <a:solidFill>
                  <a:srgbClr val="FF0000"/>
                </a:solidFill>
                <a:latin typeface="Gentium Book Basic"/>
              </a:rPr>
              <a:t>“Is </a:t>
            </a:r>
            <a:r>
              <a:rPr lang="en-US" sz="5000" b="1" dirty="0">
                <a:solidFill>
                  <a:srgbClr val="FF0000"/>
                </a:solidFill>
                <a:latin typeface="Gentium Book Basic"/>
              </a:rPr>
              <a:t>He really good</a:t>
            </a:r>
            <a:r>
              <a:rPr lang="en-US" sz="5000" b="1" dirty="0" smtClean="0">
                <a:solidFill>
                  <a:srgbClr val="FF0000"/>
                </a:solidFill>
                <a:latin typeface="Gentium Book Basic"/>
              </a:rPr>
              <a:t>?”</a:t>
            </a:r>
          </a:p>
          <a:p>
            <a:pPr marL="45720" indent="0" algn="ctr">
              <a:buNone/>
            </a:pPr>
            <a:r>
              <a:rPr lang="en-US" sz="5000" dirty="0" smtClean="0">
                <a:solidFill>
                  <a:srgbClr val="777777"/>
                </a:solidFill>
                <a:latin typeface="Gentium Book Basic"/>
              </a:rPr>
              <a:t> over the years, she says she has found that, </a:t>
            </a:r>
            <a:endParaRPr lang="en-US" sz="5000" dirty="0">
              <a:solidFill>
                <a:srgbClr val="777777"/>
              </a:solidFill>
              <a:latin typeface="Gentium Book Basic"/>
            </a:endParaRPr>
          </a:p>
          <a:p>
            <a:pPr marL="45720" indent="0" algn="ctr">
              <a:buNone/>
            </a:pPr>
            <a:r>
              <a:rPr lang="en-US" sz="5000" b="1" dirty="0" smtClean="0">
                <a:solidFill>
                  <a:srgbClr val="00B0F0"/>
                </a:solidFill>
                <a:latin typeface="Gentium Book Basic"/>
              </a:rPr>
              <a:t>“</a:t>
            </a:r>
            <a:r>
              <a:rPr lang="en-US" sz="5000" b="1" dirty="0">
                <a:solidFill>
                  <a:srgbClr val="00B0F0"/>
                </a:solidFill>
                <a:latin typeface="Gentium Book Basic"/>
              </a:rPr>
              <a:t>He is always </a:t>
            </a:r>
            <a:r>
              <a:rPr lang="en-US" sz="5000" b="1" dirty="0" smtClean="0">
                <a:solidFill>
                  <a:srgbClr val="00B0F0"/>
                </a:solidFill>
                <a:latin typeface="Gentium Book Basic"/>
              </a:rPr>
              <a:t>good.”</a:t>
            </a:r>
            <a:endParaRPr lang="en-US" sz="5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8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40823"/>
            <a:ext cx="8767860" cy="748144"/>
          </a:xfrm>
        </p:spPr>
        <p:txBody>
          <a:bodyPr>
            <a:normAutofit/>
          </a:bodyPr>
          <a:lstStyle/>
          <a:p>
            <a:r>
              <a:rPr lang="en-GB" sz="3500" b="1" dirty="0" smtClean="0"/>
              <a:t>Some of Joni’s quotes to think about…</a:t>
            </a:r>
            <a:endParaRPr lang="en-US" sz="35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65" b="14897"/>
          <a:stretch/>
        </p:blipFill>
        <p:spPr>
          <a:xfrm>
            <a:off x="7074429" y="959017"/>
            <a:ext cx="3828777" cy="28309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80" y="1030829"/>
            <a:ext cx="4694951" cy="26291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429" y="4064922"/>
            <a:ext cx="3443689" cy="21528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" r="2897" b="4876"/>
          <a:stretch/>
        </p:blipFill>
        <p:spPr>
          <a:xfrm>
            <a:off x="1424993" y="4098031"/>
            <a:ext cx="4064924" cy="211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2999" y="559837"/>
            <a:ext cx="10270173" cy="2621902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en-US" sz="2500" dirty="0"/>
              <a:t/>
            </a:r>
            <a:br>
              <a:rPr lang="en-US" sz="2500" dirty="0"/>
            </a:br>
            <a:r>
              <a:rPr lang="en-US" sz="3000" b="1" dirty="0" smtClean="0"/>
              <a:t>Joni</a:t>
            </a:r>
            <a:r>
              <a:rPr lang="en-US" sz="3000" dirty="0" smtClean="0"/>
              <a:t> (pronounced Johnny) lived </a:t>
            </a:r>
            <a:r>
              <a:rPr lang="en-US" sz="3000" dirty="0"/>
              <a:t>a very active life all through her growing up years. She enjoyed riding horses, hiking, tennis, and swimming. </a:t>
            </a:r>
            <a:r>
              <a:rPr lang="en-US" sz="3000" dirty="0" smtClean="0"/>
              <a:t>When she was 17, Joni broke her neck, in a diving accident (she misjudged how deep the water was) and </a:t>
            </a:r>
            <a:r>
              <a:rPr lang="en-US" sz="3000" dirty="0"/>
              <a:t>became a </a:t>
            </a:r>
            <a:r>
              <a:rPr lang="en-US" sz="3000" dirty="0" smtClean="0"/>
              <a:t>quadriplegic, meaning she was </a:t>
            </a:r>
            <a:r>
              <a:rPr lang="en-US" sz="3000" dirty="0" err="1" smtClean="0"/>
              <a:t>paralysed</a:t>
            </a:r>
            <a:r>
              <a:rPr lang="en-US" sz="3000" dirty="0" smtClean="0"/>
              <a:t> </a:t>
            </a:r>
            <a:r>
              <a:rPr lang="en-US" sz="3000" dirty="0"/>
              <a:t>from the shoulders </a:t>
            </a:r>
            <a:r>
              <a:rPr lang="en-US" sz="3000" dirty="0" smtClean="0"/>
              <a:t>down and can’t use her legs, arms or hands.</a:t>
            </a:r>
            <a:endParaRPr lang="en-US" sz="3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312125" y="3181739"/>
            <a:ext cx="3931920" cy="2880360"/>
          </a:xfrm>
        </p:spPr>
        <p:txBody>
          <a:bodyPr/>
          <a:lstStyle/>
          <a:p>
            <a:r>
              <a:rPr lang="en-GB" dirty="0" smtClean="0"/>
              <a:t>                              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       </a:t>
            </a:r>
            <a:r>
              <a:rPr lang="en-GB" b="1" dirty="0">
                <a:solidFill>
                  <a:srgbClr val="0070C0"/>
                </a:solidFill>
              </a:rPr>
              <a:t>P</a:t>
            </a:r>
            <a:r>
              <a:rPr lang="en-GB" b="1" dirty="0" smtClean="0">
                <a:solidFill>
                  <a:srgbClr val="0070C0"/>
                </a:solidFill>
              </a:rPr>
              <a:t>hotos from</a:t>
            </a:r>
          </a:p>
          <a:p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                               before Joni’s</a:t>
            </a:r>
          </a:p>
          <a:p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                                   accident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627" y="3370104"/>
            <a:ext cx="4208217" cy="2800377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142" y="3370104"/>
            <a:ext cx="2892830" cy="2829111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71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768377"/>
          </a:xfrm>
        </p:spPr>
        <p:txBody>
          <a:bodyPr>
            <a:normAutofit/>
          </a:bodyPr>
          <a:lstStyle/>
          <a:p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3100" b="1" dirty="0"/>
              <a:t/>
            </a:r>
            <a:br>
              <a:rPr lang="en-GB" sz="3100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37855" y="789709"/>
            <a:ext cx="905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Joni had to spend a VERY long time, lying face down,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in the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hospital. </a:t>
            </a:r>
          </a:p>
          <a:p>
            <a:pPr algn="ctr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She spent much of her time talking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to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God.</a:t>
            </a:r>
            <a:r>
              <a:rPr lang="en-US" sz="3200" dirty="0"/>
              <a:t> 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What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would you do if one day, you woke up unable to use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your arms, legs or hands? 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40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Would </a:t>
            </a:r>
            <a:r>
              <a:rPr lang="en-US" sz="4000" b="1" dirty="0">
                <a:solidFill>
                  <a:srgbClr val="0070C0"/>
                </a:solidFill>
              </a:rPr>
              <a:t>you </a:t>
            </a:r>
            <a:r>
              <a:rPr lang="en-US" sz="4000" b="1" dirty="0" smtClean="0">
                <a:solidFill>
                  <a:srgbClr val="0070C0"/>
                </a:solidFill>
              </a:rPr>
              <a:t>get angry with </a:t>
            </a:r>
            <a:r>
              <a:rPr lang="en-US" sz="4000" b="1" dirty="0">
                <a:solidFill>
                  <a:srgbClr val="0070C0"/>
                </a:solidFill>
              </a:rPr>
              <a:t>God</a:t>
            </a:r>
            <a:r>
              <a:rPr lang="en-US" sz="4000" b="1" dirty="0" smtClean="0">
                <a:solidFill>
                  <a:srgbClr val="0070C0"/>
                </a:solidFill>
              </a:rPr>
              <a:t>?</a:t>
            </a:r>
          </a:p>
          <a:p>
            <a:pPr algn="ctr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000" b="1" dirty="0">
                <a:solidFill>
                  <a:schemeClr val="accent3"/>
                </a:solidFill>
              </a:rPr>
              <a:t>Would you thank Him? </a:t>
            </a:r>
            <a:endParaRPr lang="en-US" sz="4000" b="1" dirty="0" smtClean="0">
              <a:solidFill>
                <a:schemeClr val="accent3"/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accent2"/>
                </a:solidFill>
              </a:rPr>
              <a:t>Would </a:t>
            </a:r>
            <a:r>
              <a:rPr lang="en-US" sz="4000" b="1" dirty="0">
                <a:solidFill>
                  <a:schemeClr val="accent2"/>
                </a:solidFill>
              </a:rPr>
              <a:t>you question Him</a:t>
            </a:r>
            <a:r>
              <a:rPr lang="en-US" sz="4000" b="1" dirty="0" smtClean="0">
                <a:solidFill>
                  <a:schemeClr val="accent2"/>
                </a:solidFill>
              </a:rPr>
              <a:t>?   </a:t>
            </a:r>
          </a:p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>
                <a:solidFill>
                  <a:srgbClr val="7030A0"/>
                </a:solidFill>
              </a:rPr>
              <a:t>Would you ignore Him?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575" y="2817408"/>
            <a:ext cx="2060909" cy="270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34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398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882377"/>
            <a:ext cx="8767860" cy="2247364"/>
          </a:xfrm>
        </p:spPr>
        <p:txBody>
          <a:bodyPr>
            <a:noAutofit/>
          </a:bodyPr>
          <a:lstStyle/>
          <a:p>
            <a:r>
              <a:rPr lang="en-GB" sz="3500" dirty="0" smtClean="0"/>
              <a:t>Joni has been in a wheelchair since her accident, 54 years ago. </a:t>
            </a:r>
          </a:p>
          <a:p>
            <a:r>
              <a:rPr lang="en-GB" sz="3500" dirty="0" smtClean="0"/>
              <a:t>At first, Joni was very angry with God and was very sad and depressed. She asked God, </a:t>
            </a:r>
            <a:r>
              <a:rPr lang="en-GB" sz="3500" b="1" dirty="0" smtClean="0"/>
              <a:t>WHY </a:t>
            </a:r>
            <a:r>
              <a:rPr lang="en-GB" sz="3500" dirty="0" smtClean="0"/>
              <a:t>He allowed this to happen to her.</a:t>
            </a:r>
          </a:p>
          <a:p>
            <a:endParaRPr lang="en-GB" sz="3500" dirty="0"/>
          </a:p>
          <a:p>
            <a:endParaRPr lang="en-US" sz="3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030" y="4128568"/>
            <a:ext cx="3890357" cy="205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422" y="656705"/>
            <a:ext cx="3931920" cy="1737360"/>
          </a:xfrm>
          <a:ln w="57150">
            <a:solidFill>
              <a:srgbClr val="FF0000"/>
            </a:solidFill>
          </a:ln>
        </p:spPr>
        <p:txBody>
          <a:bodyPr/>
          <a:lstStyle/>
          <a:p>
            <a:r>
              <a:rPr lang="en-GB" dirty="0" smtClean="0"/>
              <a:t>Many visitors came to visit </a:t>
            </a:r>
            <a:r>
              <a:rPr lang="en-GB" dirty="0"/>
              <a:t>J</a:t>
            </a:r>
            <a:r>
              <a:rPr lang="en-GB" dirty="0" smtClean="0"/>
              <a:t>oni in hospital.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84" b="20484"/>
          <a:stretch>
            <a:fillRect/>
          </a:stretch>
        </p:blipFill>
        <p:spPr>
          <a:xfrm>
            <a:off x="5413375" y="1044575"/>
            <a:ext cx="6099175" cy="48006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5" y="2984269"/>
            <a:ext cx="3931920" cy="2468880"/>
          </a:xfrm>
          <a:ln w="38100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 algn="ctr"/>
            <a:endParaRPr lang="en-GB" dirty="0" smtClean="0"/>
          </a:p>
          <a:p>
            <a:pPr algn="ctr"/>
            <a:r>
              <a:rPr lang="en-GB" sz="3200" b="1" dirty="0" smtClean="0"/>
              <a:t>One Christian friend shared this verse from the Bible. </a:t>
            </a:r>
          </a:p>
          <a:p>
            <a:pPr algn="ctr"/>
            <a:r>
              <a:rPr lang="en-GB" sz="3200" b="1" dirty="0" smtClean="0"/>
              <a:t> </a:t>
            </a:r>
            <a:endParaRPr lang="en-US" sz="3200" b="1" dirty="0"/>
          </a:p>
        </p:txBody>
      </p:sp>
      <p:sp>
        <p:nvSpPr>
          <p:cNvPr id="5" name="Right Arrow 4"/>
          <p:cNvSpPr/>
          <p:nvPr/>
        </p:nvSpPr>
        <p:spPr>
          <a:xfrm rot="20599348">
            <a:off x="4185481" y="4543679"/>
            <a:ext cx="124449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2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6527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0777" y="947651"/>
            <a:ext cx="10274531" cy="5253643"/>
          </a:xfrm>
        </p:spPr>
        <p:txBody>
          <a:bodyPr>
            <a:normAutofit/>
          </a:bodyPr>
          <a:lstStyle/>
          <a:p>
            <a:r>
              <a:rPr lang="en-GB" sz="4000" dirty="0" smtClean="0"/>
              <a:t>Joni made a choice to put her trust in God and believe that He had a plan for her life…</a:t>
            </a:r>
          </a:p>
          <a:p>
            <a:r>
              <a:rPr lang="en-GB" sz="4000" dirty="0" smtClean="0"/>
              <a:t>He certainly did…and He certainly does…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604" y="3251992"/>
            <a:ext cx="3973483" cy="239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0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85" y="1005840"/>
            <a:ext cx="4538750" cy="2851265"/>
          </a:xfrm>
        </p:spPr>
        <p:txBody>
          <a:bodyPr/>
          <a:lstStyle/>
          <a:p>
            <a:r>
              <a:rPr lang="en-GB" sz="3500" b="1" dirty="0" smtClean="0"/>
              <a:t>Joni is still in a wheelchair and still suffers terrible pain, she has had cancer and has even recently recovered from Covid! but…</a:t>
            </a:r>
            <a:endParaRPr lang="en-US" sz="35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3217024"/>
            <a:ext cx="3931920" cy="2497975"/>
          </a:xfrm>
        </p:spPr>
        <p:txBody>
          <a:bodyPr>
            <a:normAutofit fontScale="85000"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en-GB" sz="4000" b="1" dirty="0" smtClean="0">
                <a:solidFill>
                  <a:schemeClr val="accent4">
                    <a:lumMod val="75000"/>
                  </a:schemeClr>
                </a:solidFill>
              </a:rPr>
              <a:t>Over the years, she learned to paint with her mouth!</a:t>
            </a:r>
            <a:endParaRPr lang="en-US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3" name="Picture Placeholder 1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7" r="7727"/>
          <a:stretch>
            <a:fillRect/>
          </a:stretch>
        </p:blipFill>
        <p:spPr>
          <a:xfrm>
            <a:off x="6093229" y="1277351"/>
            <a:ext cx="4928616" cy="387934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6248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5"/>
            <a:ext cx="996696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01903" y="882376"/>
            <a:ext cx="8767860" cy="597290"/>
          </a:xfrm>
        </p:spPr>
        <p:txBody>
          <a:bodyPr>
            <a:normAutofit/>
          </a:bodyPr>
          <a:lstStyle/>
          <a:p>
            <a:r>
              <a:rPr lang="en-GB" sz="3500" dirty="0" smtClean="0"/>
              <a:t>Here are some of Joni’s pictures…</a:t>
            </a:r>
            <a:endParaRPr lang="en-US" sz="35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692" y="1479666"/>
            <a:ext cx="3549535" cy="473881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58356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1733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524" y="1055716"/>
            <a:ext cx="5765196" cy="4534680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62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</TotalTime>
  <Words>285</Words>
  <Application>Microsoft Office PowerPoint</Application>
  <PresentationFormat>Widescreen</PresentationFormat>
  <Paragraphs>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Corbel</vt:lpstr>
      <vt:lpstr>Gentium Book Basic</vt:lpstr>
      <vt:lpstr>neue-haas-grotesk-display</vt:lpstr>
      <vt:lpstr>neue-haas-grotesk-text</vt:lpstr>
      <vt:lpstr>Basis</vt:lpstr>
      <vt:lpstr>COURAGEOUS ADVOCATE of the WEEK</vt:lpstr>
      <vt:lpstr>  Joni (pronounced Johnny) lived a very active life all through her growing up years. She enjoyed riding horses, hiking, tennis, and swimming. When she was 17, Joni broke her neck, in a diving accident (she misjudged how deep the water was) and became a quadriplegic, meaning she was paralysed from the shoulders down and can’t use her legs, arms or hands.</vt:lpstr>
      <vt:lpstr>        </vt:lpstr>
      <vt:lpstr>PowerPoint Presentation</vt:lpstr>
      <vt:lpstr>Many visitors came to visit Joni in hospital.</vt:lpstr>
      <vt:lpstr>PowerPoint Presentation</vt:lpstr>
      <vt:lpstr>Joni is still in a wheelchair and still suffers terrible pain, she has had cancer and has even recently recovered from Covid! but…</vt:lpstr>
      <vt:lpstr>PowerPoint Presentation</vt:lpstr>
      <vt:lpstr>PowerPoint Presentation</vt:lpstr>
      <vt:lpstr>PowerPoint Presentation</vt:lpstr>
      <vt:lpstr>PowerPoint Presentation</vt:lpstr>
      <vt:lpstr> Joni has not only become a wonderful artist, but she is also a… </vt:lpstr>
      <vt:lpstr> Joni has written over 50 books, including her most popular title,  “Joni: An Unforgettable Story”. This book was a huge inspiration for  Mrs Seagrave, when she read it as a teenager.                Joni has written several popular children’s books too. </vt:lpstr>
      <vt:lpstr>PowerPoint Presentation</vt:lpstr>
      <vt:lpstr>PowerPoint Presentation</vt:lpstr>
      <vt:lpstr>PowerPoint Presentation</vt:lpstr>
    </vt:vector>
  </TitlesOfParts>
  <Company>EDU-PRD-SCCM1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COURAGEOUS ADVOCATES of the WEEK</dc:title>
  <dc:creator>6038, head</dc:creator>
  <cp:lastModifiedBy>6038, head</cp:lastModifiedBy>
  <cp:revision>45</cp:revision>
  <dcterms:created xsi:type="dcterms:W3CDTF">2019-09-05T16:28:36Z</dcterms:created>
  <dcterms:modified xsi:type="dcterms:W3CDTF">2021-02-03T16:10:23Z</dcterms:modified>
</cp:coreProperties>
</file>