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03" r:id="rId1"/>
  </p:sldMasterIdLst>
  <p:sldIdLst>
    <p:sldId id="256" r:id="rId2"/>
    <p:sldId id="265" r:id="rId3"/>
    <p:sldId id="257" r:id="rId4"/>
    <p:sldId id="259" r:id="rId5"/>
    <p:sldId id="267" r:id="rId6"/>
    <p:sldId id="260" r:id="rId7"/>
    <p:sldId id="266" r:id="rId8"/>
    <p:sldId id="261" r:id="rId9"/>
    <p:sldId id="263" r:id="rId10"/>
    <p:sldId id="258" r:id="rId11"/>
    <p:sldId id="262" r:id="rId12"/>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94" autoAdjust="0"/>
    <p:restoredTop sz="94660"/>
  </p:normalViewPr>
  <p:slideViewPr>
    <p:cSldViewPr snapToGrid="0">
      <p:cViewPr varScale="1">
        <p:scale>
          <a:sx n="114" d="100"/>
          <a:sy n="114" d="100"/>
        </p:scale>
        <p:origin x="45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E230F00-EE0E-4DB2-B0EE-4F2016EC16DE}" type="datetimeFigureOut">
              <a:rPr lang="en-GB" smtClean="0"/>
              <a:t>11/09/2026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21F559-6FF2-4162-8D45-360CA6557E4B}"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3369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230F00-EE0E-4DB2-B0EE-4F2016EC16DE}" type="datetimeFigureOut">
              <a:rPr lang="en-GB" smtClean="0"/>
              <a:t>11/09/2026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21F559-6FF2-4162-8D45-360CA6557E4B}" type="slidenum">
              <a:rPr lang="en-GB" smtClean="0"/>
              <a:t>‹#›</a:t>
            </a:fld>
            <a:endParaRPr lang="en-GB"/>
          </a:p>
        </p:txBody>
      </p:sp>
    </p:spTree>
    <p:extLst>
      <p:ext uri="{BB962C8B-B14F-4D97-AF65-F5344CB8AC3E}">
        <p14:creationId xmlns:p14="http://schemas.microsoft.com/office/powerpoint/2010/main" val="5194047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230F00-EE0E-4DB2-B0EE-4F2016EC16DE}" type="datetimeFigureOut">
              <a:rPr lang="en-GB" smtClean="0"/>
              <a:t>11/09/2026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21F559-6FF2-4162-8D45-360CA6557E4B}" type="slidenum">
              <a:rPr lang="en-GB" smtClean="0"/>
              <a:t>‹#›</a:t>
            </a:fld>
            <a:endParaRPr lang="en-GB"/>
          </a:p>
        </p:txBody>
      </p:sp>
    </p:spTree>
    <p:extLst>
      <p:ext uri="{BB962C8B-B14F-4D97-AF65-F5344CB8AC3E}">
        <p14:creationId xmlns:p14="http://schemas.microsoft.com/office/powerpoint/2010/main" val="17682269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230F00-EE0E-4DB2-B0EE-4F2016EC16DE}" type="datetimeFigureOut">
              <a:rPr lang="en-GB" smtClean="0"/>
              <a:t>11/09/2026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21F559-6FF2-4162-8D45-360CA6557E4B}" type="slidenum">
              <a:rPr lang="en-GB" smtClean="0"/>
              <a:t>‹#›</a:t>
            </a:fld>
            <a:endParaRPr lang="en-GB"/>
          </a:p>
        </p:txBody>
      </p:sp>
    </p:spTree>
    <p:extLst>
      <p:ext uri="{BB962C8B-B14F-4D97-AF65-F5344CB8AC3E}">
        <p14:creationId xmlns:p14="http://schemas.microsoft.com/office/powerpoint/2010/main" val="2166043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E230F00-EE0E-4DB2-B0EE-4F2016EC16DE}" type="datetimeFigureOut">
              <a:rPr lang="en-GB" smtClean="0"/>
              <a:t>11/09/2026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21F559-6FF2-4162-8D45-360CA6557E4B}"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9964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E230F00-EE0E-4DB2-B0EE-4F2016EC16DE}" type="datetimeFigureOut">
              <a:rPr lang="en-GB" smtClean="0"/>
              <a:t>11/09/2026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621F559-6FF2-4162-8D45-360CA6557E4B}" type="slidenum">
              <a:rPr lang="en-GB" smtClean="0"/>
              <a:t>‹#›</a:t>
            </a:fld>
            <a:endParaRPr lang="en-GB"/>
          </a:p>
        </p:txBody>
      </p:sp>
    </p:spTree>
    <p:extLst>
      <p:ext uri="{BB962C8B-B14F-4D97-AF65-F5344CB8AC3E}">
        <p14:creationId xmlns:p14="http://schemas.microsoft.com/office/powerpoint/2010/main" val="3566850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E230F00-EE0E-4DB2-B0EE-4F2016EC16DE}" type="datetimeFigureOut">
              <a:rPr lang="en-GB" smtClean="0"/>
              <a:t>11/09/2026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621F559-6FF2-4162-8D45-360CA6557E4B}" type="slidenum">
              <a:rPr lang="en-GB" smtClean="0"/>
              <a:t>‹#›</a:t>
            </a:fld>
            <a:endParaRPr lang="en-GB"/>
          </a:p>
        </p:txBody>
      </p:sp>
    </p:spTree>
    <p:extLst>
      <p:ext uri="{BB962C8B-B14F-4D97-AF65-F5344CB8AC3E}">
        <p14:creationId xmlns:p14="http://schemas.microsoft.com/office/powerpoint/2010/main" val="3379582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E230F00-EE0E-4DB2-B0EE-4F2016EC16DE}" type="datetimeFigureOut">
              <a:rPr lang="en-GB" smtClean="0"/>
              <a:t>11/09/2026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621F559-6FF2-4162-8D45-360CA6557E4B}" type="slidenum">
              <a:rPr lang="en-GB" smtClean="0"/>
              <a:t>‹#›</a:t>
            </a:fld>
            <a:endParaRPr lang="en-GB"/>
          </a:p>
        </p:txBody>
      </p:sp>
    </p:spTree>
    <p:extLst>
      <p:ext uri="{BB962C8B-B14F-4D97-AF65-F5344CB8AC3E}">
        <p14:creationId xmlns:p14="http://schemas.microsoft.com/office/powerpoint/2010/main" val="3579315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E230F00-EE0E-4DB2-B0EE-4F2016EC16DE}" type="datetimeFigureOut">
              <a:rPr lang="en-GB" smtClean="0"/>
              <a:t>11/09/2026</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2621F559-6FF2-4162-8D45-360CA6557E4B}" type="slidenum">
              <a:rPr lang="en-GB" smtClean="0"/>
              <a:t>‹#›</a:t>
            </a:fld>
            <a:endParaRPr lang="en-GB"/>
          </a:p>
        </p:txBody>
      </p:sp>
    </p:spTree>
    <p:extLst>
      <p:ext uri="{BB962C8B-B14F-4D97-AF65-F5344CB8AC3E}">
        <p14:creationId xmlns:p14="http://schemas.microsoft.com/office/powerpoint/2010/main" val="1294624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AE230F00-EE0E-4DB2-B0EE-4F2016EC16DE}" type="datetimeFigureOut">
              <a:rPr lang="en-GB" smtClean="0"/>
              <a:t>11/09/2026</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621F559-6FF2-4162-8D45-360CA6557E4B}" type="slidenum">
              <a:rPr lang="en-GB" smtClean="0"/>
              <a:t>‹#›</a:t>
            </a:fld>
            <a:endParaRPr lang="en-GB"/>
          </a:p>
        </p:txBody>
      </p:sp>
    </p:spTree>
    <p:extLst>
      <p:ext uri="{BB962C8B-B14F-4D97-AF65-F5344CB8AC3E}">
        <p14:creationId xmlns:p14="http://schemas.microsoft.com/office/powerpoint/2010/main" val="3877195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E230F00-EE0E-4DB2-B0EE-4F2016EC16DE}" type="datetimeFigureOut">
              <a:rPr lang="en-GB" smtClean="0"/>
              <a:t>11/09/2026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621F559-6FF2-4162-8D45-360CA6557E4B}" type="slidenum">
              <a:rPr lang="en-GB" smtClean="0"/>
              <a:t>‹#›</a:t>
            </a:fld>
            <a:endParaRPr lang="en-GB"/>
          </a:p>
        </p:txBody>
      </p:sp>
    </p:spTree>
    <p:extLst>
      <p:ext uri="{BB962C8B-B14F-4D97-AF65-F5344CB8AC3E}">
        <p14:creationId xmlns:p14="http://schemas.microsoft.com/office/powerpoint/2010/main" val="2736584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AE230F00-EE0E-4DB2-B0EE-4F2016EC16DE}" type="datetimeFigureOut">
              <a:rPr lang="en-GB" smtClean="0"/>
              <a:t>11/09/2026</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621F559-6FF2-4162-8D45-360CA6557E4B}"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8515989"/>
      </p:ext>
    </p:extLst>
  </p:cSld>
  <p:clrMap bg1="lt1" tx1="dk1" bg2="lt2" tx2="dk2" accent1="accent1" accent2="accent2" accent3="accent3" accent4="accent4" accent5="accent5" accent6="accent6" hlink="hlink" folHlink="folHlink"/>
  <p:sldLayoutIdLst>
    <p:sldLayoutId id="2147484204" r:id="rId1"/>
    <p:sldLayoutId id="2147484205" r:id="rId2"/>
    <p:sldLayoutId id="2147484206" r:id="rId3"/>
    <p:sldLayoutId id="2147484207" r:id="rId4"/>
    <p:sldLayoutId id="2147484208" r:id="rId5"/>
    <p:sldLayoutId id="2147484209" r:id="rId6"/>
    <p:sldLayoutId id="2147484210" r:id="rId7"/>
    <p:sldLayoutId id="2147484211" r:id="rId8"/>
    <p:sldLayoutId id="2147484212" r:id="rId9"/>
    <p:sldLayoutId id="2147484213" r:id="rId10"/>
    <p:sldLayoutId id="2147484214"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gov.uk/government/publications/reception-baseline-assessment-information-for-parents"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11500" dirty="0">
                <a:solidFill>
                  <a:srgbClr val="00B050"/>
                </a:solidFill>
                <a:latin typeface="Segoe UI" panose="020B0502040204020203" pitchFamily="34" charset="0"/>
                <a:cs typeface="Segoe UI" panose="020B0502040204020203" pitchFamily="34" charset="0"/>
              </a:rPr>
              <a:t>Welcome to Reception</a:t>
            </a:r>
          </a:p>
        </p:txBody>
      </p:sp>
    </p:spTree>
    <p:extLst>
      <p:ext uri="{BB962C8B-B14F-4D97-AF65-F5344CB8AC3E}">
        <p14:creationId xmlns:p14="http://schemas.microsoft.com/office/powerpoint/2010/main" val="39756662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43937"/>
            <a:ext cx="10058400" cy="748454"/>
          </a:xfrm>
        </p:spPr>
        <p:txBody>
          <a:bodyPr/>
          <a:lstStyle/>
          <a:p>
            <a:r>
              <a:rPr lang="en-GB" b="1" dirty="0">
                <a:solidFill>
                  <a:srgbClr val="00B050"/>
                </a:solidFill>
                <a:latin typeface="Segoe UI" panose="020B0502040204020203" pitchFamily="34" charset="0"/>
                <a:cs typeface="Segoe UI" panose="020B0502040204020203" pitchFamily="34" charset="0"/>
              </a:rPr>
              <a:t>Things to remember …</a:t>
            </a:r>
          </a:p>
        </p:txBody>
      </p:sp>
      <p:sp>
        <p:nvSpPr>
          <p:cNvPr id="3" name="Content Placeholder 2"/>
          <p:cNvSpPr>
            <a:spLocks noGrp="1"/>
          </p:cNvSpPr>
          <p:nvPr>
            <p:ph idx="1"/>
          </p:nvPr>
        </p:nvSpPr>
        <p:spPr>
          <a:xfrm>
            <a:off x="654423" y="992391"/>
            <a:ext cx="10712823" cy="4539402"/>
          </a:xfrm>
        </p:spPr>
        <p:txBody>
          <a:bodyPr>
            <a:normAutofit fontScale="92500" lnSpcReduction="10000"/>
          </a:bodyPr>
          <a:lstStyle/>
          <a:p>
            <a:r>
              <a:rPr lang="en-GB" sz="3600" dirty="0">
                <a:latin typeface="Segoe UI" panose="020B0502040204020203" pitchFamily="34" charset="0"/>
                <a:cs typeface="Segoe UI" panose="020B0502040204020203" pitchFamily="34" charset="0"/>
              </a:rPr>
              <a:t>Water bottles every day (just water please unless other arrangements have been made)</a:t>
            </a:r>
          </a:p>
          <a:p>
            <a:r>
              <a:rPr lang="en-GB" sz="3600" dirty="0">
                <a:latin typeface="Segoe UI" panose="020B0502040204020203" pitchFamily="34" charset="0"/>
                <a:cs typeface="Segoe UI" panose="020B0502040204020203" pitchFamily="34" charset="0"/>
              </a:rPr>
              <a:t>Healthy snack (no nuts or products containing nuts please)</a:t>
            </a:r>
          </a:p>
          <a:p>
            <a:r>
              <a:rPr lang="en-GB" sz="3600" dirty="0">
                <a:latin typeface="Segoe UI" panose="020B0502040204020203" pitchFamily="34" charset="0"/>
                <a:cs typeface="Segoe UI" panose="020B0502040204020203" pitchFamily="34" charset="0"/>
              </a:rPr>
              <a:t>Ruck sack </a:t>
            </a:r>
            <a:r>
              <a:rPr lang="en-GB" sz="3600" b="1" dirty="0">
                <a:latin typeface="Segoe UI" panose="020B0502040204020203" pitchFamily="34" charset="0"/>
                <a:cs typeface="Segoe UI" panose="020B0502040204020203" pitchFamily="34" charset="0"/>
              </a:rPr>
              <a:t>or </a:t>
            </a:r>
            <a:r>
              <a:rPr lang="en-GB" sz="3600" dirty="0">
                <a:latin typeface="Segoe UI" panose="020B0502040204020203" pitchFamily="34" charset="0"/>
                <a:cs typeface="Segoe UI" panose="020B0502040204020203" pitchFamily="34" charset="0"/>
              </a:rPr>
              <a:t>book bag (small enough to fit on pegs)</a:t>
            </a:r>
          </a:p>
          <a:p>
            <a:r>
              <a:rPr lang="en-GB" sz="3600" dirty="0">
                <a:latin typeface="Segoe UI" panose="020B0502040204020203" pitchFamily="34" charset="0"/>
                <a:cs typeface="Segoe UI" panose="020B0502040204020203" pitchFamily="34" charset="0"/>
              </a:rPr>
              <a:t>Correct uniform, clearly labelled please.</a:t>
            </a:r>
          </a:p>
          <a:p>
            <a:r>
              <a:rPr lang="en-GB" sz="3600" dirty="0">
                <a:latin typeface="Segoe UI" panose="020B0502040204020203" pitchFamily="34" charset="0"/>
                <a:cs typeface="Segoe UI" panose="020B0502040204020203" pitchFamily="34" charset="0"/>
              </a:rPr>
              <a:t>Small hair accessories please – no big bows or ribbons.</a:t>
            </a:r>
          </a:p>
          <a:p>
            <a:pPr marL="0" indent="0">
              <a:buNone/>
            </a:pPr>
            <a:r>
              <a:rPr lang="en-GB" sz="3600" dirty="0">
                <a:latin typeface="Segoe UI" panose="020B0502040204020203" pitchFamily="34" charset="0"/>
                <a:cs typeface="Segoe UI" panose="020B0502040204020203" pitchFamily="34" charset="0"/>
              </a:rPr>
              <a:t> No smartwatches please.</a:t>
            </a:r>
          </a:p>
          <a:p>
            <a:endParaRPr lang="en-GB" sz="3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26052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007" y="840720"/>
            <a:ext cx="12133986" cy="5546225"/>
          </a:xfrm>
        </p:spPr>
        <p:txBody>
          <a:bodyPr>
            <a:normAutofit lnSpcReduction="10000"/>
          </a:bodyPr>
          <a:lstStyle/>
          <a:p>
            <a:r>
              <a:rPr lang="en-GB" sz="3000" dirty="0">
                <a:latin typeface="Segoe UI" panose="020B0502040204020203" pitchFamily="34" charset="0"/>
                <a:cs typeface="Segoe UI" panose="020B0502040204020203" pitchFamily="34" charset="0"/>
              </a:rPr>
              <a:t>Birthdays are special! Staff will happily hand out invitations/thank you cards. It’s fine to send in treats on a birthday – please check ingredients.</a:t>
            </a:r>
          </a:p>
          <a:p>
            <a:r>
              <a:rPr lang="en-GB" sz="3000" dirty="0">
                <a:latin typeface="Segoe UI" panose="020B0502040204020203" pitchFamily="34" charset="0"/>
                <a:cs typeface="Segoe UI" panose="020B0502040204020203" pitchFamily="34" charset="0"/>
              </a:rPr>
              <a:t>Long hair to be tied back please.</a:t>
            </a:r>
          </a:p>
          <a:p>
            <a:r>
              <a:rPr lang="en-GB" sz="3000" dirty="0">
                <a:latin typeface="Segoe UI" panose="020B0502040204020203" pitchFamily="34" charset="0"/>
                <a:cs typeface="Segoe UI" panose="020B0502040204020203" pitchFamily="34" charset="0"/>
              </a:rPr>
              <a:t>Label absolutely </a:t>
            </a:r>
            <a:r>
              <a:rPr lang="en-GB" sz="3000" b="1" dirty="0">
                <a:latin typeface="Segoe UI" panose="020B0502040204020203" pitchFamily="34" charset="0"/>
                <a:cs typeface="Segoe UI" panose="020B0502040204020203" pitchFamily="34" charset="0"/>
              </a:rPr>
              <a:t>everything</a:t>
            </a:r>
            <a:r>
              <a:rPr lang="en-GB" sz="3000" dirty="0">
                <a:latin typeface="Segoe UI" panose="020B0502040204020203" pitchFamily="34" charset="0"/>
                <a:cs typeface="Segoe UI" panose="020B0502040204020203" pitchFamily="34" charset="0"/>
              </a:rPr>
              <a:t>! Please check regularly that names haven’t washed out.</a:t>
            </a:r>
          </a:p>
          <a:p>
            <a:r>
              <a:rPr lang="en-GB" sz="3000" dirty="0">
                <a:latin typeface="Segoe UI" panose="020B0502040204020203" pitchFamily="34" charset="0"/>
                <a:cs typeface="Segoe UI" panose="020B0502040204020203" pitchFamily="34" charset="0"/>
              </a:rPr>
              <a:t>Text message service should be live – please speak to Mrs Lynne Ruston in the office if there are any problems. </a:t>
            </a:r>
          </a:p>
          <a:p>
            <a:r>
              <a:rPr lang="en-GB" sz="3000" dirty="0">
                <a:latin typeface="Segoe UI" panose="020B0502040204020203" pitchFamily="34" charset="0"/>
                <a:cs typeface="Segoe UI" panose="020B0502040204020203" pitchFamily="34" charset="0"/>
              </a:rPr>
              <a:t>Open Door is each </a:t>
            </a:r>
            <a:r>
              <a:rPr lang="en-GB" sz="3000" b="1" dirty="0">
                <a:latin typeface="Segoe UI" panose="020B0502040204020203" pitchFamily="34" charset="0"/>
                <a:cs typeface="Segoe UI" panose="020B0502040204020203" pitchFamily="34" charset="0"/>
              </a:rPr>
              <a:t>MONDAY. </a:t>
            </a:r>
            <a:r>
              <a:rPr lang="en-GB" sz="3000" dirty="0">
                <a:latin typeface="Segoe UI" panose="020B0502040204020203" pitchFamily="34" charset="0"/>
                <a:cs typeface="Segoe UI" panose="020B0502040204020203" pitchFamily="34" charset="0"/>
              </a:rPr>
              <a:t>Please pop in if you want to look at the classroom displays or work your child has done.</a:t>
            </a:r>
          </a:p>
          <a:p>
            <a:r>
              <a:rPr lang="en-GB" sz="3000" dirty="0">
                <a:latin typeface="Segoe UI" panose="020B0502040204020203" pitchFamily="34" charset="0"/>
                <a:cs typeface="Segoe UI" panose="020B0502040204020203" pitchFamily="34" charset="0"/>
              </a:rPr>
              <a:t>My email is on the homework sheet</a:t>
            </a:r>
          </a:p>
          <a:p>
            <a:pPr algn="ctr"/>
            <a:r>
              <a:rPr lang="en-GB" sz="2800" dirty="0">
                <a:latin typeface="Segoe UI" panose="020B0502040204020203" pitchFamily="34" charset="0"/>
                <a:cs typeface="Segoe UI" panose="020B0502040204020203" pitchFamily="34" charset="0"/>
              </a:rPr>
              <a:t>j.moores@leacofe.lancs.sch.uk</a:t>
            </a:r>
          </a:p>
        </p:txBody>
      </p:sp>
      <p:sp>
        <p:nvSpPr>
          <p:cNvPr id="4" name="Rectangle 3"/>
          <p:cNvSpPr/>
          <p:nvPr/>
        </p:nvSpPr>
        <p:spPr>
          <a:xfrm>
            <a:off x="206857" y="132834"/>
            <a:ext cx="11763469" cy="707886"/>
          </a:xfrm>
          <a:prstGeom prst="rect">
            <a:avLst/>
          </a:prstGeom>
        </p:spPr>
        <p:txBody>
          <a:bodyPr wrap="square">
            <a:spAutoFit/>
          </a:bodyPr>
          <a:lstStyle/>
          <a:p>
            <a:pPr algn="ctr"/>
            <a:r>
              <a:rPr lang="en-GB" sz="4000" b="1" dirty="0">
                <a:solidFill>
                  <a:srgbClr val="00B050"/>
                </a:solidFill>
                <a:latin typeface="Segoe UI" panose="020B0502040204020203" pitchFamily="34" charset="0"/>
                <a:cs typeface="Segoe UI" panose="020B0502040204020203" pitchFamily="34" charset="0"/>
              </a:rPr>
              <a:t>Other bits and bobs</a:t>
            </a:r>
          </a:p>
        </p:txBody>
      </p:sp>
    </p:spTree>
    <p:extLst>
      <p:ext uri="{BB962C8B-B14F-4D97-AF65-F5344CB8AC3E}">
        <p14:creationId xmlns:p14="http://schemas.microsoft.com/office/powerpoint/2010/main" val="2540234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E6D817-93B1-4241-9B80-3301B2F1A435}"/>
              </a:ext>
            </a:extLst>
          </p:cNvPr>
          <p:cNvSpPr>
            <a:spLocks noGrp="1"/>
          </p:cNvSpPr>
          <p:nvPr>
            <p:ph idx="1"/>
          </p:nvPr>
        </p:nvSpPr>
        <p:spPr/>
        <p:txBody>
          <a:bodyPr>
            <a:normAutofit fontScale="92500"/>
          </a:bodyPr>
          <a:lstStyle/>
          <a:p>
            <a:r>
              <a:rPr lang="en-GB" sz="4000" dirty="0"/>
              <a:t>At Lea Endowed Church of England School we provide an excellent education for our children. We follow God’s example, by loving Him, and each other, in all that we do. Our whole school family is encouraged to achieve their full, God given potential and shine in their own special way. </a:t>
            </a:r>
          </a:p>
          <a:p>
            <a:pPr algn="ctr"/>
            <a:r>
              <a:rPr lang="en-GB" sz="4000" dirty="0"/>
              <a:t>“Let your light shine.” Matthew 5:16 </a:t>
            </a:r>
          </a:p>
        </p:txBody>
      </p:sp>
      <p:sp>
        <p:nvSpPr>
          <p:cNvPr id="5" name="TextBox 4">
            <a:extLst>
              <a:ext uri="{FF2B5EF4-FFF2-40B4-BE49-F238E27FC236}">
                <a16:creationId xmlns:a16="http://schemas.microsoft.com/office/drawing/2014/main" id="{D0881F4D-3DB5-48AC-80BC-767BFA269C7A}"/>
              </a:ext>
            </a:extLst>
          </p:cNvPr>
          <p:cNvSpPr txBox="1"/>
          <p:nvPr/>
        </p:nvSpPr>
        <p:spPr>
          <a:xfrm>
            <a:off x="1496775" y="804240"/>
            <a:ext cx="6094520" cy="369332"/>
          </a:xfrm>
          <a:prstGeom prst="rect">
            <a:avLst/>
          </a:prstGeom>
          <a:noFill/>
        </p:spPr>
        <p:txBody>
          <a:bodyPr wrap="square">
            <a:spAutoFit/>
          </a:bodyPr>
          <a:lstStyle/>
          <a:p>
            <a:r>
              <a:rPr lang="en-GB" dirty="0"/>
              <a:t>https://www.leacofe.lancs.sch.uk/website/</a:t>
            </a:r>
          </a:p>
        </p:txBody>
      </p:sp>
      <p:pic>
        <p:nvPicPr>
          <p:cNvPr id="6" name="Picture 5">
            <a:extLst>
              <a:ext uri="{FF2B5EF4-FFF2-40B4-BE49-F238E27FC236}">
                <a16:creationId xmlns:a16="http://schemas.microsoft.com/office/drawing/2014/main" id="{87B4AE2C-5F1B-4996-B4B0-E89640A277C1}"/>
              </a:ext>
            </a:extLst>
          </p:cNvPr>
          <p:cNvPicPr>
            <a:picLocks noChangeAspect="1"/>
          </p:cNvPicPr>
          <p:nvPr/>
        </p:nvPicPr>
        <p:blipFill>
          <a:blip r:embed="rId2"/>
          <a:stretch>
            <a:fillRect/>
          </a:stretch>
        </p:blipFill>
        <p:spPr>
          <a:xfrm>
            <a:off x="8671772" y="232114"/>
            <a:ext cx="1400175" cy="1333500"/>
          </a:xfrm>
          <a:prstGeom prst="rect">
            <a:avLst/>
          </a:prstGeom>
        </p:spPr>
      </p:pic>
    </p:spTree>
    <p:extLst>
      <p:ext uri="{BB962C8B-B14F-4D97-AF65-F5344CB8AC3E}">
        <p14:creationId xmlns:p14="http://schemas.microsoft.com/office/powerpoint/2010/main" val="15535668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solidFill>
                  <a:srgbClr val="00B050"/>
                </a:solidFill>
                <a:latin typeface="Segoe UI" panose="020B0502040204020203" pitchFamily="34" charset="0"/>
                <a:cs typeface="Segoe UI" panose="020B0502040204020203" pitchFamily="34" charset="0"/>
              </a:rPr>
              <a:t>Key Staff</a:t>
            </a:r>
          </a:p>
        </p:txBody>
      </p:sp>
      <p:sp>
        <p:nvSpPr>
          <p:cNvPr id="3" name="Content Placeholder 2"/>
          <p:cNvSpPr>
            <a:spLocks noGrp="1"/>
          </p:cNvSpPr>
          <p:nvPr>
            <p:ph idx="1"/>
          </p:nvPr>
        </p:nvSpPr>
        <p:spPr/>
        <p:txBody>
          <a:bodyPr>
            <a:normAutofit/>
          </a:bodyPr>
          <a:lstStyle/>
          <a:p>
            <a:r>
              <a:rPr lang="en-GB" sz="3600" dirty="0">
                <a:latin typeface="Segoe UI" panose="020B0502040204020203" pitchFamily="34" charset="0"/>
                <a:cs typeface="Segoe UI" panose="020B0502040204020203" pitchFamily="34" charset="0"/>
              </a:rPr>
              <a:t>Mrs Moores</a:t>
            </a:r>
          </a:p>
          <a:p>
            <a:r>
              <a:rPr lang="en-GB" sz="3600" dirty="0">
                <a:latin typeface="Segoe UI" panose="020B0502040204020203" pitchFamily="34" charset="0"/>
                <a:cs typeface="Segoe UI" panose="020B0502040204020203" pitchFamily="34" charset="0"/>
              </a:rPr>
              <a:t>Mrs </a:t>
            </a:r>
            <a:r>
              <a:rPr lang="en-GB" sz="3600" dirty="0" err="1">
                <a:latin typeface="Segoe UI" panose="020B0502040204020203" pitchFamily="34" charset="0"/>
                <a:cs typeface="Segoe UI" panose="020B0502040204020203" pitchFamily="34" charset="0"/>
              </a:rPr>
              <a:t>Gingell</a:t>
            </a:r>
            <a:endParaRPr lang="en-GB" sz="3600" dirty="0">
              <a:latin typeface="Segoe UI" panose="020B0502040204020203" pitchFamily="34" charset="0"/>
              <a:cs typeface="Segoe UI" panose="020B0502040204020203" pitchFamily="34" charset="0"/>
            </a:endParaRPr>
          </a:p>
          <a:p>
            <a:r>
              <a:rPr lang="en-GB" sz="3600" dirty="0">
                <a:latin typeface="Segoe UI" panose="020B0502040204020203" pitchFamily="34" charset="0"/>
                <a:cs typeface="Segoe UI" panose="020B0502040204020203" pitchFamily="34" charset="0"/>
              </a:rPr>
              <a:t>Mrs Walton</a:t>
            </a:r>
          </a:p>
        </p:txBody>
      </p:sp>
    </p:spTree>
    <p:extLst>
      <p:ext uri="{BB962C8B-B14F-4D97-AF65-F5344CB8AC3E}">
        <p14:creationId xmlns:p14="http://schemas.microsoft.com/office/powerpoint/2010/main" val="2295022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13675"/>
            <a:ext cx="9601196" cy="528013"/>
          </a:xfrm>
        </p:spPr>
        <p:txBody>
          <a:bodyPr>
            <a:normAutofit fontScale="90000"/>
          </a:bodyPr>
          <a:lstStyle/>
          <a:p>
            <a:r>
              <a:rPr lang="en-GB" b="1" dirty="0">
                <a:solidFill>
                  <a:srgbClr val="00B050"/>
                </a:solidFill>
                <a:latin typeface="Segoe UI" panose="020B0502040204020203" pitchFamily="34" charset="0"/>
                <a:cs typeface="Segoe UI" panose="020B0502040204020203" pitchFamily="34" charset="0"/>
              </a:rPr>
              <a:t>Structure of the day</a:t>
            </a:r>
            <a:endParaRPr lang="en-GB" dirty="0">
              <a:solidFill>
                <a:srgbClr val="00B050"/>
              </a:solidFill>
            </a:endParaRPr>
          </a:p>
        </p:txBody>
      </p:sp>
      <p:sp>
        <p:nvSpPr>
          <p:cNvPr id="3" name="Content Placeholder 2"/>
          <p:cNvSpPr>
            <a:spLocks noGrp="1"/>
          </p:cNvSpPr>
          <p:nvPr>
            <p:ph idx="1"/>
          </p:nvPr>
        </p:nvSpPr>
        <p:spPr>
          <a:xfrm>
            <a:off x="1083076" y="1806506"/>
            <a:ext cx="12095017" cy="5154663"/>
          </a:xfrm>
        </p:spPr>
        <p:txBody>
          <a:bodyPr>
            <a:normAutofit fontScale="40000" lnSpcReduction="20000"/>
          </a:bodyPr>
          <a:lstStyle/>
          <a:p>
            <a:r>
              <a:rPr lang="en-GB" sz="8000" dirty="0">
                <a:latin typeface="Segoe UI" panose="020B0502040204020203" pitchFamily="34" charset="0"/>
                <a:cs typeface="Segoe UI" panose="020B0502040204020203" pitchFamily="34" charset="0"/>
              </a:rPr>
              <a:t>8.45 School opens</a:t>
            </a:r>
          </a:p>
          <a:p>
            <a:r>
              <a:rPr lang="en-GB" sz="8000" dirty="0">
                <a:latin typeface="Segoe UI" panose="020B0502040204020203" pitchFamily="34" charset="0"/>
                <a:cs typeface="Segoe UI" panose="020B0502040204020203" pitchFamily="34" charset="0"/>
              </a:rPr>
              <a:t>8.50 Register and lunch choices; daily board</a:t>
            </a:r>
          </a:p>
          <a:p>
            <a:r>
              <a:rPr lang="en-GB" sz="8000" dirty="0">
                <a:latin typeface="Segoe UI" panose="020B0502040204020203" pitchFamily="34" charset="0"/>
                <a:cs typeface="Segoe UI" panose="020B0502040204020203" pitchFamily="34" charset="0"/>
              </a:rPr>
              <a:t>9.00 Phonics &amp; Guided Reading</a:t>
            </a:r>
          </a:p>
          <a:p>
            <a:r>
              <a:rPr lang="en-GB" sz="8000" dirty="0">
                <a:latin typeface="Segoe UI" panose="020B0502040204020203" pitchFamily="34" charset="0"/>
                <a:cs typeface="Segoe UI" panose="020B0502040204020203" pitchFamily="34" charset="0"/>
              </a:rPr>
              <a:t>10.00 Snack </a:t>
            </a:r>
          </a:p>
          <a:p>
            <a:r>
              <a:rPr lang="en-GB" sz="8000" dirty="0">
                <a:latin typeface="Segoe UI" panose="020B0502040204020203" pitchFamily="34" charset="0"/>
                <a:cs typeface="Segoe UI" panose="020B0502040204020203" pitchFamily="34" charset="0"/>
              </a:rPr>
              <a:t>10.20 Break time</a:t>
            </a:r>
          </a:p>
          <a:p>
            <a:r>
              <a:rPr lang="en-GB" sz="8000" dirty="0">
                <a:latin typeface="Segoe UI" panose="020B0502040204020203" pitchFamily="34" charset="0"/>
                <a:cs typeface="Segoe UI" panose="020B0502040204020203" pitchFamily="34" charset="0"/>
              </a:rPr>
              <a:t>10.40 Worship – whole school or class</a:t>
            </a:r>
          </a:p>
          <a:p>
            <a:r>
              <a:rPr lang="en-GB" sz="8000" dirty="0">
                <a:latin typeface="Segoe UI" panose="020B0502040204020203" pitchFamily="34" charset="0"/>
                <a:cs typeface="Segoe UI" panose="020B0502040204020203" pitchFamily="34" charset="0"/>
              </a:rPr>
              <a:t>10.45 Maths</a:t>
            </a:r>
          </a:p>
          <a:p>
            <a:r>
              <a:rPr lang="en-GB" sz="8000" dirty="0">
                <a:latin typeface="Segoe UI" panose="020B0502040204020203" pitchFamily="34" charset="0"/>
                <a:cs typeface="Segoe UI" panose="020B0502040204020203" pitchFamily="34" charset="0"/>
              </a:rPr>
              <a:t>12.00 Lunch</a:t>
            </a:r>
          </a:p>
          <a:p>
            <a:r>
              <a:rPr lang="en-GB" sz="8000" dirty="0">
                <a:latin typeface="Segoe UI" panose="020B0502040204020203" pitchFamily="34" charset="0"/>
                <a:cs typeface="Segoe UI" panose="020B0502040204020203" pitchFamily="34" charset="0"/>
              </a:rPr>
              <a:t>1.15 Afternoon lessons</a:t>
            </a:r>
            <a:endParaRPr lang="en-GB" sz="3800" dirty="0"/>
          </a:p>
        </p:txBody>
      </p:sp>
    </p:spTree>
    <p:extLst>
      <p:ext uri="{BB962C8B-B14F-4D97-AF65-F5344CB8AC3E}">
        <p14:creationId xmlns:p14="http://schemas.microsoft.com/office/powerpoint/2010/main" val="22833882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EACF9-1851-436C-8B04-E97C8DBB130B}"/>
              </a:ext>
            </a:extLst>
          </p:cNvPr>
          <p:cNvSpPr>
            <a:spLocks noGrp="1"/>
          </p:cNvSpPr>
          <p:nvPr>
            <p:ph type="title"/>
          </p:nvPr>
        </p:nvSpPr>
        <p:spPr>
          <a:xfrm>
            <a:off x="1097280" y="286604"/>
            <a:ext cx="10058400" cy="789162"/>
          </a:xfrm>
        </p:spPr>
        <p:txBody>
          <a:bodyPr/>
          <a:lstStyle/>
          <a:p>
            <a:r>
              <a:rPr lang="en-GB" b="1" dirty="0">
                <a:solidFill>
                  <a:srgbClr val="00B050"/>
                </a:solidFill>
                <a:latin typeface="Segoe UI" panose="020B0502040204020203" pitchFamily="34" charset="0"/>
                <a:cs typeface="Segoe UI" panose="020B0502040204020203" pitchFamily="34" charset="0"/>
              </a:rPr>
              <a:t>Special Days</a:t>
            </a:r>
          </a:p>
        </p:txBody>
      </p:sp>
      <p:sp>
        <p:nvSpPr>
          <p:cNvPr id="3" name="Content Placeholder 2">
            <a:extLst>
              <a:ext uri="{FF2B5EF4-FFF2-40B4-BE49-F238E27FC236}">
                <a16:creationId xmlns:a16="http://schemas.microsoft.com/office/drawing/2014/main" id="{E71728C0-C7D6-4C27-B7AE-214E7D813627}"/>
              </a:ext>
            </a:extLst>
          </p:cNvPr>
          <p:cNvSpPr>
            <a:spLocks noGrp="1"/>
          </p:cNvSpPr>
          <p:nvPr>
            <p:ph idx="1"/>
          </p:nvPr>
        </p:nvSpPr>
        <p:spPr>
          <a:xfrm>
            <a:off x="448235" y="1434353"/>
            <a:ext cx="11322423" cy="4560247"/>
          </a:xfrm>
        </p:spPr>
        <p:txBody>
          <a:bodyPr>
            <a:normAutofit fontScale="70000" lnSpcReduction="20000"/>
          </a:bodyPr>
          <a:lstStyle/>
          <a:p>
            <a:endParaRPr lang="en-GB" dirty="0">
              <a:latin typeface="Segoe UI" panose="020B0502040204020203" pitchFamily="34" charset="0"/>
              <a:cs typeface="Segoe UI" panose="020B0502040204020203" pitchFamily="34" charset="0"/>
            </a:endParaRPr>
          </a:p>
          <a:p>
            <a:r>
              <a:rPr lang="en-GB" sz="4400" b="1" dirty="0">
                <a:latin typeface="Segoe UI" panose="020B0502040204020203" pitchFamily="34" charset="0"/>
                <a:cs typeface="Segoe UI" panose="020B0502040204020203" pitchFamily="34" charset="0"/>
              </a:rPr>
              <a:t>Tuesday</a:t>
            </a:r>
            <a:r>
              <a:rPr lang="en-GB" sz="4400" dirty="0">
                <a:latin typeface="Segoe UI" panose="020B0502040204020203" pitchFamily="34" charset="0"/>
                <a:cs typeface="Segoe UI" panose="020B0502040204020203" pitchFamily="34" charset="0"/>
              </a:rPr>
              <a:t> – Computing Day</a:t>
            </a:r>
          </a:p>
          <a:p>
            <a:pPr algn="ctr"/>
            <a:r>
              <a:rPr lang="en-GB" sz="4400" dirty="0">
                <a:latin typeface="Segoe UI" panose="020B0502040204020203" pitchFamily="34" charset="0"/>
                <a:cs typeface="Segoe UI" panose="020B0502040204020203" pitchFamily="34" charset="0"/>
              </a:rPr>
              <a:t>Online Safety – we are very careful in school; please check parental controls &amp; supervise children when online, even on Kids YouTube.</a:t>
            </a:r>
          </a:p>
          <a:p>
            <a:r>
              <a:rPr lang="en-GB" sz="4400" b="1" dirty="0">
                <a:latin typeface="Segoe UI" panose="020B0502040204020203" pitchFamily="34" charset="0"/>
                <a:cs typeface="Segoe UI" panose="020B0502040204020203" pitchFamily="34" charset="0"/>
              </a:rPr>
              <a:t>Wednesday</a:t>
            </a:r>
            <a:r>
              <a:rPr lang="en-GB" sz="4400" dirty="0">
                <a:latin typeface="Segoe UI" panose="020B0502040204020203" pitchFamily="34" charset="0"/>
                <a:cs typeface="Segoe UI" panose="020B0502040204020203" pitchFamily="34" charset="0"/>
              </a:rPr>
              <a:t> – Library Day, Homework Show &amp; Tell day</a:t>
            </a:r>
          </a:p>
          <a:p>
            <a:r>
              <a:rPr lang="en-GB" sz="4400" b="1" dirty="0">
                <a:latin typeface="Segoe UI" panose="020B0502040204020203" pitchFamily="34" charset="0"/>
                <a:cs typeface="Segoe UI" panose="020B0502040204020203" pitchFamily="34" charset="0"/>
              </a:rPr>
              <a:t>Thursday</a:t>
            </a:r>
            <a:r>
              <a:rPr lang="en-GB" sz="4400" dirty="0">
                <a:latin typeface="Segoe UI" panose="020B0502040204020203" pitchFamily="34" charset="0"/>
                <a:cs typeface="Segoe UI" panose="020B0502040204020203" pitchFamily="34" charset="0"/>
              </a:rPr>
              <a:t> – PE Day </a:t>
            </a:r>
            <a:r>
              <a:rPr lang="en-GB" sz="4400" b="1" dirty="0">
                <a:latin typeface="Segoe UI" panose="020B0502040204020203" pitchFamily="34" charset="0"/>
                <a:cs typeface="Segoe UI" panose="020B0502040204020203" pitchFamily="34" charset="0"/>
              </a:rPr>
              <a:t>(Earrings to be removed please)</a:t>
            </a:r>
            <a:endParaRPr lang="en-GB" sz="4400" dirty="0">
              <a:latin typeface="Segoe UI" panose="020B0502040204020203" pitchFamily="34" charset="0"/>
              <a:cs typeface="Segoe UI" panose="020B0502040204020203" pitchFamily="34" charset="0"/>
            </a:endParaRPr>
          </a:p>
          <a:p>
            <a:r>
              <a:rPr lang="en-GB" sz="4400" dirty="0">
                <a:latin typeface="Segoe UI" panose="020B0502040204020203" pitchFamily="34" charset="0"/>
                <a:cs typeface="Segoe UI" panose="020B0502040204020203" pitchFamily="34" charset="0"/>
              </a:rPr>
              <a:t>                 - Reading books, phonics books &amp;  homework come </a:t>
            </a:r>
          </a:p>
          <a:p>
            <a:r>
              <a:rPr lang="en-GB" sz="4400">
                <a:latin typeface="Segoe UI" panose="020B0502040204020203" pitchFamily="34" charset="0"/>
                <a:cs typeface="Segoe UI" panose="020B0502040204020203" pitchFamily="34" charset="0"/>
              </a:rPr>
              <a:t>                    home </a:t>
            </a:r>
            <a:endParaRPr lang="en-GB" sz="4400" dirty="0">
              <a:latin typeface="Segoe UI" panose="020B0502040204020203" pitchFamily="34" charset="0"/>
              <a:cs typeface="Segoe UI" panose="020B0502040204020203" pitchFamily="34" charset="0"/>
            </a:endParaRPr>
          </a:p>
          <a:p>
            <a:r>
              <a:rPr lang="en-GB" sz="4400" b="1" dirty="0">
                <a:latin typeface="Segoe UI" panose="020B0502040204020203" pitchFamily="34" charset="0"/>
                <a:cs typeface="Segoe UI" panose="020B0502040204020203" pitchFamily="34" charset="0"/>
              </a:rPr>
              <a:t>Friday</a:t>
            </a:r>
            <a:r>
              <a:rPr lang="en-GB" sz="4400" dirty="0">
                <a:latin typeface="Segoe UI" panose="020B0502040204020203" pitchFamily="34" charset="0"/>
                <a:cs typeface="Segoe UI" panose="020B0502040204020203" pitchFamily="34" charset="0"/>
              </a:rPr>
              <a:t> – Forest Friday (wellies as the weather gets worse)</a:t>
            </a:r>
          </a:p>
        </p:txBody>
      </p:sp>
    </p:spTree>
    <p:extLst>
      <p:ext uri="{BB962C8B-B14F-4D97-AF65-F5344CB8AC3E}">
        <p14:creationId xmlns:p14="http://schemas.microsoft.com/office/powerpoint/2010/main" val="3591389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857" y="69273"/>
            <a:ext cx="10063453" cy="720437"/>
          </a:xfrm>
        </p:spPr>
        <p:txBody>
          <a:bodyPr>
            <a:normAutofit fontScale="90000"/>
          </a:bodyPr>
          <a:lstStyle/>
          <a:p>
            <a:pPr algn="ctr"/>
            <a:r>
              <a:rPr lang="en-GB" b="1" dirty="0">
                <a:solidFill>
                  <a:srgbClr val="00B050"/>
                </a:solidFill>
                <a:latin typeface="Segoe UI" panose="020B0502040204020203" pitchFamily="34" charset="0"/>
                <a:cs typeface="Segoe UI" panose="020B0502040204020203" pitchFamily="34" charset="0"/>
              </a:rPr>
              <a:t>Homework – sent home each Thursday</a:t>
            </a:r>
          </a:p>
        </p:txBody>
      </p:sp>
      <p:sp>
        <p:nvSpPr>
          <p:cNvPr id="3" name="Content Placeholder 2"/>
          <p:cNvSpPr>
            <a:spLocks noGrp="1"/>
          </p:cNvSpPr>
          <p:nvPr>
            <p:ph idx="1"/>
          </p:nvPr>
        </p:nvSpPr>
        <p:spPr>
          <a:xfrm>
            <a:off x="325582" y="789710"/>
            <a:ext cx="11540836" cy="3714559"/>
          </a:xfrm>
        </p:spPr>
        <p:txBody>
          <a:bodyPr>
            <a:noAutofit/>
          </a:bodyPr>
          <a:lstStyle/>
          <a:p>
            <a:r>
              <a:rPr lang="en-GB" sz="3600" dirty="0">
                <a:latin typeface="Segoe UI" panose="020B0502040204020203" pitchFamily="34" charset="0"/>
                <a:cs typeface="Segoe UI" panose="020B0502040204020203" pitchFamily="34" charset="0"/>
              </a:rPr>
              <a:t>Each half term there is a new homework grid that links with the topics we are doing in class.</a:t>
            </a:r>
          </a:p>
          <a:p>
            <a:r>
              <a:rPr lang="en-GB" sz="3600" b="1" dirty="0">
                <a:latin typeface="Segoe UI" panose="020B0502040204020203" pitchFamily="34" charset="0"/>
                <a:cs typeface="Segoe UI" panose="020B0502040204020203" pitchFamily="34" charset="0"/>
              </a:rPr>
              <a:t>Homework</a:t>
            </a:r>
            <a:r>
              <a:rPr lang="en-GB" sz="3600" dirty="0">
                <a:latin typeface="Segoe UI" panose="020B0502040204020203" pitchFamily="34" charset="0"/>
                <a:cs typeface="Segoe UI" panose="020B0502040204020203" pitchFamily="34" charset="0"/>
              </a:rPr>
              <a:t> - to return to school each Thursday for Show and Tell. Photos &amp; videos can be emailed to me.</a:t>
            </a:r>
          </a:p>
          <a:p>
            <a:r>
              <a:rPr lang="en-GB" sz="3600" b="1" dirty="0">
                <a:latin typeface="Segoe UI" panose="020B0502040204020203" pitchFamily="34" charset="0"/>
                <a:cs typeface="Segoe UI" panose="020B0502040204020203" pitchFamily="34" charset="0"/>
              </a:rPr>
              <a:t>Phonics book </a:t>
            </a:r>
            <a:r>
              <a:rPr lang="en-GB" sz="3600" dirty="0">
                <a:latin typeface="Segoe UI" panose="020B0502040204020203" pitchFamily="34" charset="0"/>
                <a:cs typeface="Segoe UI" panose="020B0502040204020203" pitchFamily="34" charset="0"/>
              </a:rPr>
              <a:t>– the phonemes we have learned and words/sentences we have read.</a:t>
            </a:r>
          </a:p>
          <a:p>
            <a:r>
              <a:rPr lang="en-GB" sz="3600" b="1" dirty="0">
                <a:latin typeface="Segoe UI" panose="020B0502040204020203" pitchFamily="34" charset="0"/>
                <a:cs typeface="Segoe UI" panose="020B0502040204020203" pitchFamily="34" charset="0"/>
              </a:rPr>
              <a:t>Reading books </a:t>
            </a:r>
            <a:r>
              <a:rPr lang="en-GB" sz="3600" dirty="0">
                <a:latin typeface="Segoe UI" panose="020B0502040204020203" pitchFamily="34" charset="0"/>
                <a:cs typeface="Segoe UI" panose="020B0502040204020203" pitchFamily="34" charset="0"/>
              </a:rPr>
              <a:t>go home each Thursday after being read 3 times with a teacher in class.</a:t>
            </a:r>
          </a:p>
        </p:txBody>
      </p:sp>
    </p:spTree>
    <p:extLst>
      <p:ext uri="{BB962C8B-B14F-4D97-AF65-F5344CB8AC3E}">
        <p14:creationId xmlns:p14="http://schemas.microsoft.com/office/powerpoint/2010/main" val="565827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5BDA5-BA53-417E-B1A3-97C2A4D7075C}"/>
              </a:ext>
            </a:extLst>
          </p:cNvPr>
          <p:cNvSpPr>
            <a:spLocks noGrp="1"/>
          </p:cNvSpPr>
          <p:nvPr>
            <p:ph type="title"/>
          </p:nvPr>
        </p:nvSpPr>
        <p:spPr>
          <a:xfrm>
            <a:off x="1097280" y="286604"/>
            <a:ext cx="10058400" cy="794052"/>
          </a:xfrm>
        </p:spPr>
        <p:txBody>
          <a:bodyPr/>
          <a:lstStyle/>
          <a:p>
            <a:r>
              <a:rPr lang="en-GB" b="1" dirty="0">
                <a:solidFill>
                  <a:srgbClr val="00B050"/>
                </a:solidFill>
                <a:latin typeface="Segoe UI" panose="020B0502040204020203" pitchFamily="34" charset="0"/>
                <a:cs typeface="Segoe UI" panose="020B0502040204020203" pitchFamily="34" charset="0"/>
              </a:rPr>
              <a:t>Safe foods</a:t>
            </a:r>
          </a:p>
        </p:txBody>
      </p:sp>
      <p:pic>
        <p:nvPicPr>
          <p:cNvPr id="1026" name="Picture 2" descr="toddler choking graphic on white background.">
            <a:extLst>
              <a:ext uri="{FF2B5EF4-FFF2-40B4-BE49-F238E27FC236}">
                <a16:creationId xmlns:a16="http://schemas.microsoft.com/office/drawing/2014/main" id="{11FF7D29-00EA-4DFC-926C-7D3898F3720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66048" y="986213"/>
            <a:ext cx="8211670" cy="5315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6357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964" y="96982"/>
            <a:ext cx="9427380" cy="637309"/>
          </a:xfrm>
        </p:spPr>
        <p:txBody>
          <a:bodyPr>
            <a:normAutofit fontScale="90000"/>
          </a:bodyPr>
          <a:lstStyle/>
          <a:p>
            <a:r>
              <a:rPr lang="en-GB" b="1" dirty="0" err="1">
                <a:solidFill>
                  <a:srgbClr val="FFFF00"/>
                </a:solidFill>
                <a:latin typeface="Segoe UI" panose="020B0502040204020203" pitchFamily="34" charset="0"/>
                <a:cs typeface="Segoe UI" panose="020B0502040204020203" pitchFamily="34" charset="0"/>
              </a:rPr>
              <a:t>Recepti</a:t>
            </a:r>
            <a:r>
              <a:rPr lang="en-GB" b="1" dirty="0">
                <a:solidFill>
                  <a:srgbClr val="FFFF00"/>
                </a:solidFill>
                <a:latin typeface="Segoe UI" panose="020B0502040204020203" pitchFamily="34" charset="0"/>
                <a:cs typeface="Segoe UI" panose="020B0502040204020203" pitchFamily="34" charset="0"/>
              </a:rPr>
              <a:t/>
            </a:r>
            <a:br>
              <a:rPr lang="en-GB" b="1" dirty="0">
                <a:solidFill>
                  <a:srgbClr val="FFFF00"/>
                </a:solidFill>
                <a:latin typeface="Segoe UI" panose="020B0502040204020203" pitchFamily="34" charset="0"/>
                <a:cs typeface="Segoe UI" panose="020B0502040204020203" pitchFamily="34" charset="0"/>
              </a:rPr>
            </a:br>
            <a:r>
              <a:rPr lang="en-GB" b="1" dirty="0">
                <a:solidFill>
                  <a:srgbClr val="FFFF00"/>
                </a:solidFill>
                <a:latin typeface="Segoe UI" panose="020B0502040204020203" pitchFamily="34" charset="0"/>
                <a:cs typeface="Segoe UI" panose="020B0502040204020203" pitchFamily="34" charset="0"/>
              </a:rPr>
              <a:t/>
            </a:r>
            <a:br>
              <a:rPr lang="en-GB" b="1" dirty="0">
                <a:solidFill>
                  <a:srgbClr val="FFFF00"/>
                </a:solidFill>
                <a:latin typeface="Segoe UI" panose="020B0502040204020203" pitchFamily="34" charset="0"/>
                <a:cs typeface="Segoe UI" panose="020B0502040204020203" pitchFamily="34" charset="0"/>
              </a:rPr>
            </a:br>
            <a:r>
              <a:rPr lang="en-GB" b="1" dirty="0">
                <a:solidFill>
                  <a:srgbClr val="00B050"/>
                </a:solidFill>
                <a:latin typeface="Segoe UI" panose="020B0502040204020203" pitchFamily="34" charset="0"/>
                <a:cs typeface="Segoe UI" panose="020B0502040204020203" pitchFamily="34" charset="0"/>
              </a:rPr>
              <a:t>Reception Baseline</a:t>
            </a:r>
            <a:endParaRPr lang="en-GB" dirty="0">
              <a:solidFill>
                <a:srgbClr val="00B050"/>
              </a:solidFill>
            </a:endParaRPr>
          </a:p>
        </p:txBody>
      </p:sp>
      <p:sp>
        <p:nvSpPr>
          <p:cNvPr id="3" name="Content Placeholder 2"/>
          <p:cNvSpPr>
            <a:spLocks noGrp="1"/>
          </p:cNvSpPr>
          <p:nvPr>
            <p:ph idx="1"/>
          </p:nvPr>
        </p:nvSpPr>
        <p:spPr>
          <a:xfrm>
            <a:off x="0" y="734291"/>
            <a:ext cx="12095018" cy="4738255"/>
          </a:xfrm>
        </p:spPr>
        <p:txBody>
          <a:bodyPr>
            <a:noAutofit/>
          </a:bodyPr>
          <a:lstStyle/>
          <a:p>
            <a:r>
              <a:rPr lang="en-GB" sz="2400" dirty="0">
                <a:latin typeface="Segoe UI" panose="020B0502040204020203" pitchFamily="34" charset="0"/>
                <a:cs typeface="Segoe UI" panose="020B0502040204020203" pitchFamily="34" charset="0"/>
              </a:rPr>
              <a:t>The Reception Baseline Assessment (RBA) is a short, interactive and practical assessment of your child’s early literacy, communication, language and mathematics skills when they begin school. </a:t>
            </a:r>
          </a:p>
          <a:p>
            <a:r>
              <a:rPr lang="en-GB" sz="2400" dirty="0">
                <a:latin typeface="Segoe UI" panose="020B0502040204020203" pitchFamily="34" charset="0"/>
                <a:cs typeface="Segoe UI" panose="020B0502040204020203" pitchFamily="34" charset="0"/>
              </a:rPr>
              <a:t>It will be used to measure your child’s progress from Reception to Year 6. The data will only be accessed by the </a:t>
            </a:r>
            <a:r>
              <a:rPr lang="en-GB" sz="2400" dirty="0" err="1">
                <a:latin typeface="Segoe UI" panose="020B0502040204020203" pitchFamily="34" charset="0"/>
                <a:cs typeface="Segoe UI" panose="020B0502040204020203" pitchFamily="34" charset="0"/>
              </a:rPr>
              <a:t>DfE</a:t>
            </a:r>
            <a:r>
              <a:rPr lang="en-GB" sz="2400" dirty="0">
                <a:latin typeface="Segoe UI" panose="020B0502040204020203" pitchFamily="34" charset="0"/>
                <a:cs typeface="Segoe UI" panose="020B0502040204020203" pitchFamily="34" charset="0"/>
              </a:rPr>
              <a:t>, and is not shared with school, parents or external agencies. </a:t>
            </a:r>
          </a:p>
          <a:p>
            <a:r>
              <a:rPr lang="en-GB" sz="2400" dirty="0">
                <a:latin typeface="Segoe UI" panose="020B0502040204020203" pitchFamily="34" charset="0"/>
                <a:cs typeface="Segoe UI" panose="020B0502040204020203" pitchFamily="34" charset="0"/>
              </a:rPr>
              <a:t>It is an opportunity to get to know the children and learning their strengths and next steps. </a:t>
            </a:r>
          </a:p>
          <a:p>
            <a:r>
              <a:rPr lang="en-GB" sz="2400" dirty="0">
                <a:latin typeface="Segoe UI" panose="020B0502040204020203" pitchFamily="34" charset="0"/>
                <a:cs typeface="Segoe UI" panose="020B0502040204020203" pitchFamily="34" charset="0"/>
              </a:rPr>
              <a:t>When your child reaches Year 6, you will be able to see the progress the year group has made throughout their school journey. </a:t>
            </a:r>
          </a:p>
          <a:p>
            <a:r>
              <a:rPr lang="en-GB" sz="2400" dirty="0">
                <a:latin typeface="Segoe UI" panose="020B0502040204020203" pitchFamily="34" charset="0"/>
                <a:cs typeface="Segoe UI" panose="020B0502040204020203" pitchFamily="34" charset="0"/>
              </a:rPr>
              <a:t>If you wish to read further on the Reception Baseline, then you can find a useful parent booklet here;</a:t>
            </a:r>
          </a:p>
          <a:p>
            <a:r>
              <a:rPr lang="en-GB" sz="2400" u="sng" dirty="0">
                <a:latin typeface="Segoe UI" panose="020B0502040204020203" pitchFamily="34" charset="0"/>
                <a:cs typeface="Segoe UI" panose="020B0502040204020203" pitchFamily="34" charset="0"/>
                <a:hlinkClick r:id="rId2"/>
              </a:rPr>
              <a:t>https://www.gov.uk/government/publications/reception-baseline-assessment-information-for-parents</a:t>
            </a:r>
            <a:endParaRPr lang="en-GB" sz="2400" dirty="0">
              <a:latin typeface="Segoe UI" panose="020B0502040204020203" pitchFamily="34" charset="0"/>
              <a:cs typeface="Segoe UI" panose="020B0502040204020203" pitchFamily="34" charset="0"/>
            </a:endParaRPr>
          </a:p>
          <a:p>
            <a:endParaRPr lang="en-GB" sz="300" dirty="0"/>
          </a:p>
        </p:txBody>
      </p:sp>
    </p:spTree>
    <p:extLst>
      <p:ext uri="{BB962C8B-B14F-4D97-AF65-F5344CB8AC3E}">
        <p14:creationId xmlns:p14="http://schemas.microsoft.com/office/powerpoint/2010/main" val="23051973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724779"/>
          </a:xfrm>
        </p:spPr>
        <p:txBody>
          <a:bodyPr/>
          <a:lstStyle/>
          <a:p>
            <a:r>
              <a:rPr lang="en-GB" b="1" dirty="0">
                <a:solidFill>
                  <a:srgbClr val="00B050"/>
                </a:solidFill>
                <a:latin typeface="Segoe UI" panose="020B0502040204020203" pitchFamily="34" charset="0"/>
                <a:cs typeface="Segoe UI" panose="020B0502040204020203" pitchFamily="34" charset="0"/>
              </a:rPr>
              <a:t>Seesaw</a:t>
            </a:r>
          </a:p>
        </p:txBody>
      </p:sp>
      <p:sp>
        <p:nvSpPr>
          <p:cNvPr id="3" name="Content Placeholder 2"/>
          <p:cNvSpPr>
            <a:spLocks noGrp="1"/>
          </p:cNvSpPr>
          <p:nvPr>
            <p:ph idx="1"/>
          </p:nvPr>
        </p:nvSpPr>
        <p:spPr>
          <a:xfrm>
            <a:off x="96983" y="1745673"/>
            <a:ext cx="11914908" cy="4123421"/>
          </a:xfrm>
        </p:spPr>
        <p:txBody>
          <a:bodyPr>
            <a:normAutofit/>
          </a:bodyPr>
          <a:lstStyle/>
          <a:p>
            <a:r>
              <a:rPr lang="en-GB" sz="3600" dirty="0"/>
              <a:t>Letters will be sent out this week with your unique QR code.</a:t>
            </a:r>
          </a:p>
          <a:p>
            <a:r>
              <a:rPr lang="en-GB" sz="3600" dirty="0"/>
              <a:t>Provides a snapshot of what your child is doing in school.</a:t>
            </a:r>
          </a:p>
          <a:p>
            <a:r>
              <a:rPr lang="en-GB" sz="3600" dirty="0"/>
              <a:t>Some observations will be just your child, others will be for the class or group they are working in.</a:t>
            </a:r>
          </a:p>
          <a:p>
            <a:r>
              <a:rPr lang="en-GB" sz="3600" dirty="0"/>
              <a:t>Accessible to extended family as well.</a:t>
            </a:r>
          </a:p>
          <a:p>
            <a:r>
              <a:rPr lang="en-GB" sz="3600" dirty="0"/>
              <a:t>Please let us know if there are any problems setting it up.</a:t>
            </a:r>
          </a:p>
          <a:p>
            <a:endParaRPr lang="en-GB" sz="2400" dirty="0"/>
          </a:p>
        </p:txBody>
      </p:sp>
    </p:spTree>
    <p:extLst>
      <p:ext uri="{BB962C8B-B14F-4D97-AF65-F5344CB8AC3E}">
        <p14:creationId xmlns:p14="http://schemas.microsoft.com/office/powerpoint/2010/main" val="4176860883"/>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696</TotalTime>
  <Words>653</Words>
  <Application>Microsoft Office PowerPoint</Application>
  <PresentationFormat>Widescreen</PresentationFormat>
  <Paragraphs>61</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Calibri</vt:lpstr>
      <vt:lpstr>Calibri Light</vt:lpstr>
      <vt:lpstr>Segoe UI</vt:lpstr>
      <vt:lpstr>Retrospect</vt:lpstr>
      <vt:lpstr>Welcome to Reception</vt:lpstr>
      <vt:lpstr>PowerPoint Presentation</vt:lpstr>
      <vt:lpstr>Key Staff</vt:lpstr>
      <vt:lpstr>Structure of the day</vt:lpstr>
      <vt:lpstr>Special Days</vt:lpstr>
      <vt:lpstr>Homework – sent home each Thursday</vt:lpstr>
      <vt:lpstr>Safe foods</vt:lpstr>
      <vt:lpstr>Recepti  Reception Baseline</vt:lpstr>
      <vt:lpstr>Seesaw</vt:lpstr>
      <vt:lpstr>Things to remember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Reception</dc:title>
  <dc:creator>Jan Moores</dc:creator>
  <cp:lastModifiedBy>office</cp:lastModifiedBy>
  <cp:revision>18</cp:revision>
  <cp:lastPrinted>2025-09-10T11:34:20Z</cp:lastPrinted>
  <dcterms:created xsi:type="dcterms:W3CDTF">2023-09-18T12:58:04Z</dcterms:created>
  <dcterms:modified xsi:type="dcterms:W3CDTF">2026-09-11T09:39:31Z</dcterms:modified>
</cp:coreProperties>
</file>