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46" d="100"/>
          <a:sy n="46" d="100"/>
        </p:scale>
        <p:origin x="48"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E47F9F-25E6-4640-A619-7595F3A68497}"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E970744-0F70-4ADE-9403-CE8443466DB4}" type="slidenum">
              <a:rPr lang="en-GB" smtClean="0"/>
              <a:t>‹#›</a:t>
            </a:fld>
            <a:endParaRPr lang="en-GB"/>
          </a:p>
        </p:txBody>
      </p:sp>
    </p:spTree>
    <p:extLst>
      <p:ext uri="{BB962C8B-B14F-4D97-AF65-F5344CB8AC3E}">
        <p14:creationId xmlns:p14="http://schemas.microsoft.com/office/powerpoint/2010/main" val="304511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47F9F-25E6-4640-A619-7595F3A68497}"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970744-0F70-4ADE-9403-CE8443466DB4}" type="slidenum">
              <a:rPr lang="en-GB" smtClean="0"/>
              <a:t>‹#›</a:t>
            </a:fld>
            <a:endParaRPr lang="en-GB"/>
          </a:p>
        </p:txBody>
      </p:sp>
    </p:spTree>
    <p:extLst>
      <p:ext uri="{BB962C8B-B14F-4D97-AF65-F5344CB8AC3E}">
        <p14:creationId xmlns:p14="http://schemas.microsoft.com/office/powerpoint/2010/main" val="59102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47F9F-25E6-4640-A619-7595F3A68497}"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970744-0F70-4ADE-9403-CE8443466DB4}"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0597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68E47F9F-25E6-4640-A619-7595F3A68497}" type="datetimeFigureOut">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970744-0F70-4ADE-9403-CE8443466DB4}" type="slidenum">
              <a:rPr lang="en-GB" smtClean="0"/>
              <a:t>‹#›</a:t>
            </a:fld>
            <a:endParaRPr lang="en-GB"/>
          </a:p>
        </p:txBody>
      </p:sp>
    </p:spTree>
    <p:extLst>
      <p:ext uri="{BB962C8B-B14F-4D97-AF65-F5344CB8AC3E}">
        <p14:creationId xmlns:p14="http://schemas.microsoft.com/office/powerpoint/2010/main" val="4234212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68E47F9F-25E6-4640-A619-7595F3A68497}" type="datetimeFigureOut">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970744-0F70-4ADE-9403-CE8443466DB4}"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91633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68E47F9F-25E6-4640-A619-7595F3A68497}" type="datetimeFigureOut">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970744-0F70-4ADE-9403-CE8443466DB4}" type="slidenum">
              <a:rPr lang="en-GB" smtClean="0"/>
              <a:t>‹#›</a:t>
            </a:fld>
            <a:endParaRPr lang="en-GB"/>
          </a:p>
        </p:txBody>
      </p:sp>
    </p:spTree>
    <p:extLst>
      <p:ext uri="{BB962C8B-B14F-4D97-AF65-F5344CB8AC3E}">
        <p14:creationId xmlns:p14="http://schemas.microsoft.com/office/powerpoint/2010/main" val="4126101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E47F9F-25E6-4640-A619-7595F3A68497}"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970744-0F70-4ADE-9403-CE8443466DB4}" type="slidenum">
              <a:rPr lang="en-GB" smtClean="0"/>
              <a:t>‹#›</a:t>
            </a:fld>
            <a:endParaRPr lang="en-GB"/>
          </a:p>
        </p:txBody>
      </p:sp>
    </p:spTree>
    <p:extLst>
      <p:ext uri="{BB962C8B-B14F-4D97-AF65-F5344CB8AC3E}">
        <p14:creationId xmlns:p14="http://schemas.microsoft.com/office/powerpoint/2010/main" val="3350453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E47F9F-25E6-4640-A619-7595F3A68497}"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970744-0F70-4ADE-9403-CE8443466DB4}" type="slidenum">
              <a:rPr lang="en-GB" smtClean="0"/>
              <a:t>‹#›</a:t>
            </a:fld>
            <a:endParaRPr lang="en-GB"/>
          </a:p>
        </p:txBody>
      </p:sp>
    </p:spTree>
    <p:extLst>
      <p:ext uri="{BB962C8B-B14F-4D97-AF65-F5344CB8AC3E}">
        <p14:creationId xmlns:p14="http://schemas.microsoft.com/office/powerpoint/2010/main" val="196713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E47F9F-25E6-4640-A619-7595F3A68497}"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970744-0F70-4ADE-9403-CE8443466DB4}" type="slidenum">
              <a:rPr lang="en-GB" smtClean="0"/>
              <a:t>‹#›</a:t>
            </a:fld>
            <a:endParaRPr lang="en-GB"/>
          </a:p>
        </p:txBody>
      </p:sp>
    </p:spTree>
    <p:extLst>
      <p:ext uri="{BB962C8B-B14F-4D97-AF65-F5344CB8AC3E}">
        <p14:creationId xmlns:p14="http://schemas.microsoft.com/office/powerpoint/2010/main" val="108744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47F9F-25E6-4640-A619-7595F3A68497}"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970744-0F70-4ADE-9403-CE8443466DB4}" type="slidenum">
              <a:rPr lang="en-GB" smtClean="0"/>
              <a:t>‹#›</a:t>
            </a:fld>
            <a:endParaRPr lang="en-GB"/>
          </a:p>
        </p:txBody>
      </p:sp>
    </p:spTree>
    <p:extLst>
      <p:ext uri="{BB962C8B-B14F-4D97-AF65-F5344CB8AC3E}">
        <p14:creationId xmlns:p14="http://schemas.microsoft.com/office/powerpoint/2010/main" val="215012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E47F9F-25E6-4640-A619-7595F3A68497}" type="datetimeFigureOut">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E970744-0F70-4ADE-9403-CE8443466DB4}" type="slidenum">
              <a:rPr lang="en-GB" smtClean="0"/>
              <a:t>‹#›</a:t>
            </a:fld>
            <a:endParaRPr lang="en-GB"/>
          </a:p>
        </p:txBody>
      </p:sp>
    </p:spTree>
    <p:extLst>
      <p:ext uri="{BB962C8B-B14F-4D97-AF65-F5344CB8AC3E}">
        <p14:creationId xmlns:p14="http://schemas.microsoft.com/office/powerpoint/2010/main" val="40841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E47F9F-25E6-4640-A619-7595F3A68497}" type="datetimeFigureOut">
              <a:rPr lang="en-GB" smtClean="0"/>
              <a:t>17/11/2020</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E970744-0F70-4ADE-9403-CE8443466DB4}" type="slidenum">
              <a:rPr lang="en-GB" smtClean="0"/>
              <a:t>‹#›</a:t>
            </a:fld>
            <a:endParaRPr lang="en-GB"/>
          </a:p>
        </p:txBody>
      </p:sp>
    </p:spTree>
    <p:extLst>
      <p:ext uri="{BB962C8B-B14F-4D97-AF65-F5344CB8AC3E}">
        <p14:creationId xmlns:p14="http://schemas.microsoft.com/office/powerpoint/2010/main" val="361567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E47F9F-25E6-4640-A619-7595F3A68497}" type="datetimeFigureOut">
              <a:rPr lang="en-GB" smtClean="0"/>
              <a:t>17/11/2020</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E970744-0F70-4ADE-9403-CE8443466DB4}" type="slidenum">
              <a:rPr lang="en-GB" smtClean="0"/>
              <a:t>‹#›</a:t>
            </a:fld>
            <a:endParaRPr lang="en-GB"/>
          </a:p>
        </p:txBody>
      </p:sp>
    </p:spTree>
    <p:extLst>
      <p:ext uri="{BB962C8B-B14F-4D97-AF65-F5344CB8AC3E}">
        <p14:creationId xmlns:p14="http://schemas.microsoft.com/office/powerpoint/2010/main" val="367541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47F9F-25E6-4640-A619-7595F3A68497}" type="datetimeFigureOut">
              <a:rPr lang="en-GB" smtClean="0"/>
              <a:t>17/11/2020</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E970744-0F70-4ADE-9403-CE8443466DB4}" type="slidenum">
              <a:rPr lang="en-GB" smtClean="0"/>
              <a:t>‹#›</a:t>
            </a:fld>
            <a:endParaRPr lang="en-GB"/>
          </a:p>
        </p:txBody>
      </p:sp>
    </p:spTree>
    <p:extLst>
      <p:ext uri="{BB962C8B-B14F-4D97-AF65-F5344CB8AC3E}">
        <p14:creationId xmlns:p14="http://schemas.microsoft.com/office/powerpoint/2010/main" val="33035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8E47F9F-25E6-4640-A619-7595F3A68497}" type="datetimeFigureOut">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E970744-0F70-4ADE-9403-CE8443466DB4}" type="slidenum">
              <a:rPr lang="en-GB" smtClean="0"/>
              <a:t>‹#›</a:t>
            </a:fld>
            <a:endParaRPr lang="en-GB"/>
          </a:p>
        </p:txBody>
      </p:sp>
    </p:spTree>
    <p:extLst>
      <p:ext uri="{BB962C8B-B14F-4D97-AF65-F5344CB8AC3E}">
        <p14:creationId xmlns:p14="http://schemas.microsoft.com/office/powerpoint/2010/main" val="1126754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8E47F9F-25E6-4640-A619-7595F3A68497}" type="datetimeFigureOut">
              <a:rPr lang="en-GB" smtClean="0"/>
              <a:t>17/11/2020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970744-0F70-4ADE-9403-CE8443466DB4}" type="slidenum">
              <a:rPr lang="en-GB" smtClean="0"/>
              <a:t>‹#›</a:t>
            </a:fld>
            <a:endParaRPr lang="en-GB"/>
          </a:p>
        </p:txBody>
      </p:sp>
    </p:spTree>
    <p:extLst>
      <p:ext uri="{BB962C8B-B14F-4D97-AF65-F5344CB8AC3E}">
        <p14:creationId xmlns:p14="http://schemas.microsoft.com/office/powerpoint/2010/main" val="905095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8E47F9F-25E6-4640-A619-7595F3A68497}" type="datetimeFigureOut">
              <a:rPr lang="en-GB" smtClean="0"/>
              <a:t>17/11/2020</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E970744-0F70-4ADE-9403-CE8443466DB4}" type="slidenum">
              <a:rPr lang="en-GB" smtClean="0"/>
              <a:t>‹#›</a:t>
            </a:fld>
            <a:endParaRPr lang="en-GB"/>
          </a:p>
        </p:txBody>
      </p:sp>
    </p:spTree>
    <p:extLst>
      <p:ext uri="{BB962C8B-B14F-4D97-AF65-F5344CB8AC3E}">
        <p14:creationId xmlns:p14="http://schemas.microsoft.com/office/powerpoint/2010/main" val="1164195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ohn Newton | Christian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103" y="600754"/>
            <a:ext cx="10122985" cy="568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481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t>His early life…</a:t>
            </a:r>
            <a:endParaRPr lang="en-GB" sz="4800" dirty="0"/>
          </a:p>
        </p:txBody>
      </p:sp>
      <p:sp>
        <p:nvSpPr>
          <p:cNvPr id="3" name="Content Placeholder 2"/>
          <p:cNvSpPr>
            <a:spLocks noGrp="1"/>
          </p:cNvSpPr>
          <p:nvPr>
            <p:ph idx="1"/>
          </p:nvPr>
        </p:nvSpPr>
        <p:spPr/>
        <p:txBody>
          <a:bodyPr>
            <a:noAutofit/>
          </a:bodyPr>
          <a:lstStyle/>
          <a:p>
            <a:r>
              <a:rPr lang="en-GB" sz="2800" dirty="0" smtClean="0"/>
              <a:t>He </a:t>
            </a:r>
            <a:r>
              <a:rPr lang="en-GB" sz="2800" dirty="0"/>
              <a:t>was born in 1725 in the busy streets of </a:t>
            </a:r>
            <a:r>
              <a:rPr lang="en-GB" sz="2800" dirty="0" smtClean="0"/>
              <a:t>London.</a:t>
            </a:r>
          </a:p>
          <a:p>
            <a:r>
              <a:rPr lang="en-GB" sz="2800" dirty="0" smtClean="0"/>
              <a:t>A </a:t>
            </a:r>
            <a:r>
              <a:rPr lang="en-GB" sz="2800" dirty="0"/>
              <a:t>time when life was hard and often cruel</a:t>
            </a:r>
            <a:r>
              <a:rPr lang="en-GB" sz="2800" dirty="0" smtClean="0"/>
              <a:t>.</a:t>
            </a:r>
          </a:p>
          <a:p>
            <a:r>
              <a:rPr lang="en-GB" sz="2800" dirty="0" smtClean="0"/>
              <a:t>He became a sailor at the age of 11.</a:t>
            </a:r>
          </a:p>
          <a:p>
            <a:r>
              <a:rPr lang="en-GB" sz="2800" dirty="0" smtClean="0"/>
              <a:t>He started </a:t>
            </a:r>
            <a:r>
              <a:rPr lang="en-GB" sz="2800" dirty="0"/>
              <a:t>disobeying orders, </a:t>
            </a:r>
            <a:r>
              <a:rPr lang="en-GB" sz="2800" dirty="0" smtClean="0"/>
              <a:t>so the </a:t>
            </a:r>
            <a:r>
              <a:rPr lang="en-GB" sz="2800" dirty="0"/>
              <a:t>captain sent me to work on a ship transporting Africans to other countries, where they were bought by landowners to work as slaves.</a:t>
            </a:r>
          </a:p>
        </p:txBody>
      </p:sp>
      <p:pic>
        <p:nvPicPr>
          <p:cNvPr id="4" name="Picture 2" descr="John Newton | Christian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143" y="0"/>
            <a:ext cx="3537857" cy="198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236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t>The slave trader…</a:t>
            </a:r>
            <a:endParaRPr lang="en-GB" sz="4800" dirty="0"/>
          </a:p>
        </p:txBody>
      </p:sp>
      <p:sp>
        <p:nvSpPr>
          <p:cNvPr id="3" name="Content Placeholder 2"/>
          <p:cNvSpPr>
            <a:spLocks noGrp="1"/>
          </p:cNvSpPr>
          <p:nvPr>
            <p:ph idx="1"/>
          </p:nvPr>
        </p:nvSpPr>
        <p:spPr/>
        <p:txBody>
          <a:bodyPr>
            <a:normAutofit/>
          </a:bodyPr>
          <a:lstStyle/>
          <a:p>
            <a:r>
              <a:rPr lang="en-GB" sz="2800" dirty="0" smtClean="0"/>
              <a:t>He realised that people would pay lots of money to bring Africans over as slaves.</a:t>
            </a:r>
          </a:p>
          <a:p>
            <a:r>
              <a:rPr lang="en-GB" sz="2800" dirty="0" smtClean="0"/>
              <a:t>He started to get p[aid very well bringing slaves regularly.</a:t>
            </a:r>
          </a:p>
          <a:p>
            <a:r>
              <a:rPr lang="en-GB" sz="2800" dirty="0" smtClean="0"/>
              <a:t>He became ill and a boat called the Greyhound came to bring him back to England</a:t>
            </a:r>
            <a:endParaRPr lang="en-GB" sz="2800" dirty="0"/>
          </a:p>
        </p:txBody>
      </p:sp>
      <p:pic>
        <p:nvPicPr>
          <p:cNvPr id="4" name="Picture 2" descr="John Newton | Christian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143" y="0"/>
            <a:ext cx="3537857" cy="198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053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t>The changed man…</a:t>
            </a:r>
            <a:endParaRPr lang="en-GB" sz="4800" dirty="0"/>
          </a:p>
        </p:txBody>
      </p:sp>
      <p:sp>
        <p:nvSpPr>
          <p:cNvPr id="3" name="Content Placeholder 2"/>
          <p:cNvSpPr>
            <a:spLocks noGrp="1"/>
          </p:cNvSpPr>
          <p:nvPr>
            <p:ph idx="1"/>
          </p:nvPr>
        </p:nvSpPr>
        <p:spPr/>
        <p:txBody>
          <a:bodyPr>
            <a:normAutofit fontScale="92500" lnSpcReduction="10000"/>
          </a:bodyPr>
          <a:lstStyle/>
          <a:p>
            <a:r>
              <a:rPr lang="en-GB" sz="2800" dirty="0" smtClean="0"/>
              <a:t>There was a violent storm and the Greyhound started to get ripped apart.</a:t>
            </a:r>
          </a:p>
          <a:p>
            <a:r>
              <a:rPr lang="en-GB" sz="2800" dirty="0" smtClean="0"/>
              <a:t>Realising he was about to die, </a:t>
            </a:r>
            <a:r>
              <a:rPr lang="en-GB" sz="2800" dirty="0"/>
              <a:t>Newton cried out, </a:t>
            </a:r>
            <a:r>
              <a:rPr lang="en-GB" sz="2800" dirty="0" smtClean="0"/>
              <a:t>'God </a:t>
            </a:r>
            <a:r>
              <a:rPr lang="en-GB" sz="2800" dirty="0"/>
              <a:t>forgive me and have mercy on my soul</a:t>
            </a:r>
            <a:r>
              <a:rPr lang="en-GB" sz="2800" dirty="0" smtClean="0"/>
              <a:t>!‘</a:t>
            </a:r>
          </a:p>
          <a:p>
            <a:r>
              <a:rPr lang="en-GB" sz="2800" dirty="0" smtClean="0"/>
              <a:t>Miraculously the Greyhound didn’t sink.</a:t>
            </a:r>
          </a:p>
          <a:p>
            <a:r>
              <a:rPr lang="en-GB" sz="2800" dirty="0" smtClean="0"/>
              <a:t>When he got back to England</a:t>
            </a:r>
            <a:r>
              <a:rPr lang="en-GB" sz="2800" dirty="0"/>
              <a:t>, Newton </a:t>
            </a:r>
            <a:r>
              <a:rPr lang="en-GB" sz="2800" dirty="0" smtClean="0"/>
              <a:t>vowed that </a:t>
            </a:r>
            <a:r>
              <a:rPr lang="en-GB" sz="2800" dirty="0"/>
              <a:t>in future </a:t>
            </a:r>
            <a:r>
              <a:rPr lang="en-GB" sz="2800" dirty="0" smtClean="0"/>
              <a:t>he </a:t>
            </a:r>
            <a:r>
              <a:rPr lang="en-GB" sz="2800" dirty="0"/>
              <a:t>would lead a decent life...be kinder to people, whoever they were and wherever they came from.</a:t>
            </a:r>
          </a:p>
        </p:txBody>
      </p:sp>
      <p:pic>
        <p:nvPicPr>
          <p:cNvPr id="4" name="Picture 2" descr="John Newton | Christian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143" y="0"/>
            <a:ext cx="3537857" cy="198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297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t>Amazing Grace</a:t>
            </a:r>
            <a:endParaRPr lang="en-GB" sz="4800" dirty="0"/>
          </a:p>
        </p:txBody>
      </p:sp>
      <p:sp>
        <p:nvSpPr>
          <p:cNvPr id="3" name="Content Placeholder 2"/>
          <p:cNvSpPr>
            <a:spLocks noGrp="1"/>
          </p:cNvSpPr>
          <p:nvPr>
            <p:ph idx="1"/>
          </p:nvPr>
        </p:nvSpPr>
        <p:spPr/>
        <p:txBody>
          <a:bodyPr>
            <a:normAutofit/>
          </a:bodyPr>
          <a:lstStyle/>
          <a:p>
            <a:r>
              <a:rPr lang="en-GB" sz="2800" dirty="0" smtClean="0"/>
              <a:t>He wrote a hymn describing he experience of life before and after trusting in Jesus.</a:t>
            </a:r>
            <a:endParaRPr lang="en-GB" sz="2800" dirty="0"/>
          </a:p>
        </p:txBody>
      </p:sp>
      <p:pic>
        <p:nvPicPr>
          <p:cNvPr id="4" name="Picture 2" descr="John Newton | Christian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143" y="0"/>
            <a:ext cx="3537857" cy="19870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50519" y="3503180"/>
            <a:ext cx="7592786" cy="2554545"/>
          </a:xfrm>
          <a:prstGeom prst="rect">
            <a:avLst/>
          </a:prstGeom>
        </p:spPr>
        <p:txBody>
          <a:bodyPr wrap="square">
            <a:spAutoFit/>
          </a:bodyPr>
          <a:lstStyle/>
          <a:p>
            <a:pPr algn="ctr"/>
            <a:r>
              <a:rPr lang="en-GB" sz="3200" b="1" dirty="0">
                <a:solidFill>
                  <a:schemeClr val="accent1"/>
                </a:solidFill>
                <a:latin typeface="+mj-lt"/>
              </a:rPr>
              <a:t>Amazing grace</a:t>
            </a:r>
            <a:br>
              <a:rPr lang="en-GB" sz="3200" b="1" dirty="0">
                <a:solidFill>
                  <a:schemeClr val="accent1"/>
                </a:solidFill>
                <a:latin typeface="+mj-lt"/>
              </a:rPr>
            </a:br>
            <a:r>
              <a:rPr lang="en-GB" sz="3200" b="1" dirty="0">
                <a:solidFill>
                  <a:schemeClr val="accent1"/>
                </a:solidFill>
                <a:latin typeface="+mj-lt"/>
              </a:rPr>
              <a:t>How sweet the sound</a:t>
            </a:r>
            <a:br>
              <a:rPr lang="en-GB" sz="3200" b="1" dirty="0">
                <a:solidFill>
                  <a:schemeClr val="accent1"/>
                </a:solidFill>
                <a:latin typeface="+mj-lt"/>
              </a:rPr>
            </a:br>
            <a:r>
              <a:rPr lang="en-GB" sz="3200" b="1" dirty="0">
                <a:solidFill>
                  <a:schemeClr val="accent1"/>
                </a:solidFill>
                <a:latin typeface="+mj-lt"/>
              </a:rPr>
              <a:t>That saved a wretch like me</a:t>
            </a:r>
            <a:br>
              <a:rPr lang="en-GB" sz="3200" b="1" dirty="0">
                <a:solidFill>
                  <a:schemeClr val="accent1"/>
                </a:solidFill>
                <a:latin typeface="+mj-lt"/>
              </a:rPr>
            </a:br>
            <a:r>
              <a:rPr lang="en-GB" sz="3200" b="1" dirty="0">
                <a:solidFill>
                  <a:schemeClr val="accent1"/>
                </a:solidFill>
                <a:latin typeface="+mj-lt"/>
              </a:rPr>
              <a:t>I once was </a:t>
            </a:r>
            <a:r>
              <a:rPr lang="en-GB" sz="3200" b="1" dirty="0" smtClean="0">
                <a:solidFill>
                  <a:schemeClr val="accent1"/>
                </a:solidFill>
                <a:latin typeface="+mj-lt"/>
              </a:rPr>
              <a:t>lost but </a:t>
            </a:r>
            <a:r>
              <a:rPr lang="en-GB" sz="3200" b="1" dirty="0">
                <a:solidFill>
                  <a:schemeClr val="accent1"/>
                </a:solidFill>
                <a:latin typeface="+mj-lt"/>
              </a:rPr>
              <a:t>now I'm found</a:t>
            </a:r>
            <a:br>
              <a:rPr lang="en-GB" sz="3200" b="1" dirty="0">
                <a:solidFill>
                  <a:schemeClr val="accent1"/>
                </a:solidFill>
                <a:latin typeface="+mj-lt"/>
              </a:rPr>
            </a:br>
            <a:r>
              <a:rPr lang="en-GB" sz="3200" b="1" dirty="0">
                <a:solidFill>
                  <a:schemeClr val="accent1"/>
                </a:solidFill>
                <a:latin typeface="+mj-lt"/>
              </a:rPr>
              <a:t>Was blind, but now I see</a:t>
            </a:r>
          </a:p>
        </p:txBody>
      </p:sp>
      <p:sp>
        <p:nvSpPr>
          <p:cNvPr id="6" name="TextBox 5"/>
          <p:cNvSpPr txBox="1"/>
          <p:nvPr/>
        </p:nvSpPr>
        <p:spPr>
          <a:xfrm>
            <a:off x="4340882" y="6139822"/>
            <a:ext cx="5412059" cy="523220"/>
          </a:xfrm>
          <a:prstGeom prst="rect">
            <a:avLst/>
          </a:prstGeom>
          <a:noFill/>
        </p:spPr>
        <p:txBody>
          <a:bodyPr wrap="none" rtlCol="0">
            <a:spAutoFit/>
          </a:bodyPr>
          <a:lstStyle/>
          <a:p>
            <a:r>
              <a:rPr lang="en-GB" sz="2800" dirty="0" smtClean="0">
                <a:solidFill>
                  <a:schemeClr val="accent2"/>
                </a:solidFill>
              </a:rPr>
              <a:t>How does he describe his life?</a:t>
            </a:r>
            <a:endParaRPr lang="en-GB" sz="2800" dirty="0">
              <a:solidFill>
                <a:schemeClr val="accent2"/>
              </a:solidFill>
            </a:endParaRPr>
          </a:p>
        </p:txBody>
      </p:sp>
    </p:spTree>
    <p:extLst>
      <p:ext uri="{BB962C8B-B14F-4D97-AF65-F5344CB8AC3E}">
        <p14:creationId xmlns:p14="http://schemas.microsoft.com/office/powerpoint/2010/main" val="4135983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dirty="0" smtClean="0"/>
              <a:t>Amazing Grace</a:t>
            </a:r>
            <a:br>
              <a:rPr lang="en-GB" sz="4800" dirty="0" smtClean="0"/>
            </a:br>
            <a:r>
              <a:rPr lang="en-GB" sz="4800" dirty="0" smtClean="0"/>
              <a:t>(My Chains are Gone)</a:t>
            </a:r>
            <a:endParaRPr lang="en-GB" sz="4800" dirty="0"/>
          </a:p>
        </p:txBody>
      </p:sp>
      <p:sp>
        <p:nvSpPr>
          <p:cNvPr id="3" name="Content Placeholder 2"/>
          <p:cNvSpPr>
            <a:spLocks noGrp="1"/>
          </p:cNvSpPr>
          <p:nvPr>
            <p:ph idx="1"/>
          </p:nvPr>
        </p:nvSpPr>
        <p:spPr/>
        <p:txBody>
          <a:bodyPr>
            <a:normAutofit/>
          </a:bodyPr>
          <a:lstStyle/>
          <a:p>
            <a:r>
              <a:rPr lang="en-GB" sz="2800" dirty="0" smtClean="0"/>
              <a:t>Another songwriter wrote a chorus to go with the hymn bringing in Newton’s other life experiences.</a:t>
            </a:r>
            <a:endParaRPr lang="en-GB" sz="2800" dirty="0"/>
          </a:p>
        </p:txBody>
      </p:sp>
      <p:pic>
        <p:nvPicPr>
          <p:cNvPr id="4" name="Picture 2" descr="John Newton | Christian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143" y="0"/>
            <a:ext cx="3537857" cy="19870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57297" y="3585277"/>
            <a:ext cx="7979229" cy="2554545"/>
          </a:xfrm>
          <a:prstGeom prst="rect">
            <a:avLst/>
          </a:prstGeom>
        </p:spPr>
        <p:txBody>
          <a:bodyPr wrap="square">
            <a:spAutoFit/>
          </a:bodyPr>
          <a:lstStyle/>
          <a:p>
            <a:pPr algn="ctr"/>
            <a:r>
              <a:rPr lang="en-GB" sz="3200" b="1" dirty="0">
                <a:solidFill>
                  <a:schemeClr val="accent4"/>
                </a:solidFill>
              </a:rPr>
              <a:t>My chains are gone, I've been set free</a:t>
            </a:r>
            <a:r>
              <a:rPr lang="en-GB" sz="4800" b="1" dirty="0">
                <a:solidFill>
                  <a:schemeClr val="accent4"/>
                </a:solidFill>
              </a:rPr>
              <a:t/>
            </a:r>
            <a:br>
              <a:rPr lang="en-GB" sz="4800" b="1" dirty="0">
                <a:solidFill>
                  <a:schemeClr val="accent4"/>
                </a:solidFill>
              </a:rPr>
            </a:br>
            <a:r>
              <a:rPr lang="en-GB" sz="3200" b="1" dirty="0">
                <a:solidFill>
                  <a:schemeClr val="accent4"/>
                </a:solidFill>
              </a:rPr>
              <a:t>My God, my </a:t>
            </a:r>
            <a:r>
              <a:rPr lang="en-GB" sz="3200" b="1" dirty="0" smtClean="0">
                <a:solidFill>
                  <a:schemeClr val="accent4"/>
                </a:solidFill>
              </a:rPr>
              <a:t>Saviour </a:t>
            </a:r>
            <a:r>
              <a:rPr lang="en-GB" sz="3200" b="1" dirty="0">
                <a:solidFill>
                  <a:schemeClr val="accent4"/>
                </a:solidFill>
              </a:rPr>
              <a:t>has ransomed me</a:t>
            </a:r>
            <a:r>
              <a:rPr lang="en-GB" sz="4800" b="1" dirty="0">
                <a:solidFill>
                  <a:schemeClr val="accent4"/>
                </a:solidFill>
              </a:rPr>
              <a:t/>
            </a:r>
            <a:br>
              <a:rPr lang="en-GB" sz="4800" b="1" dirty="0">
                <a:solidFill>
                  <a:schemeClr val="accent4"/>
                </a:solidFill>
              </a:rPr>
            </a:br>
            <a:r>
              <a:rPr lang="en-GB" sz="3200" b="1" dirty="0">
                <a:solidFill>
                  <a:schemeClr val="accent4"/>
                </a:solidFill>
              </a:rPr>
              <a:t>And like a flood His mercy reigns</a:t>
            </a:r>
            <a:r>
              <a:rPr lang="en-GB" sz="4800" b="1" dirty="0">
                <a:solidFill>
                  <a:schemeClr val="accent4"/>
                </a:solidFill>
              </a:rPr>
              <a:t/>
            </a:r>
            <a:br>
              <a:rPr lang="en-GB" sz="4800" b="1" dirty="0">
                <a:solidFill>
                  <a:schemeClr val="accent4"/>
                </a:solidFill>
              </a:rPr>
            </a:br>
            <a:r>
              <a:rPr lang="en-GB" sz="3200" b="1" dirty="0">
                <a:solidFill>
                  <a:schemeClr val="accent4"/>
                </a:solidFill>
              </a:rPr>
              <a:t>Unending love</a:t>
            </a:r>
            <a:r>
              <a:rPr lang="en-GB" sz="4800" b="1" dirty="0">
                <a:solidFill>
                  <a:schemeClr val="accent4"/>
                </a:solidFill>
              </a:rPr>
              <a:t/>
            </a:r>
            <a:br>
              <a:rPr lang="en-GB" sz="4800" b="1" dirty="0">
                <a:solidFill>
                  <a:schemeClr val="accent4"/>
                </a:solidFill>
              </a:rPr>
            </a:br>
            <a:r>
              <a:rPr lang="en-GB" sz="3200" b="1" dirty="0">
                <a:solidFill>
                  <a:schemeClr val="accent4"/>
                </a:solidFill>
              </a:rPr>
              <a:t>Amazing grace</a:t>
            </a:r>
            <a:endParaRPr lang="en-GB" sz="4800" b="1" dirty="0">
              <a:solidFill>
                <a:schemeClr val="accent4"/>
              </a:solidFill>
              <a:latin typeface="+mj-lt"/>
            </a:endParaRPr>
          </a:p>
        </p:txBody>
      </p:sp>
    </p:spTree>
    <p:extLst>
      <p:ext uri="{BB962C8B-B14F-4D97-AF65-F5344CB8AC3E}">
        <p14:creationId xmlns:p14="http://schemas.microsoft.com/office/powerpoint/2010/main" val="2386700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0300" y="81"/>
            <a:ext cx="4680000" cy="5940088"/>
          </a:xfrm>
          <a:prstGeom prst="rect">
            <a:avLst/>
          </a:prstGeom>
        </p:spPr>
        <p:txBody>
          <a:bodyPr wrap="square">
            <a:spAutoFit/>
          </a:bodyPr>
          <a:lstStyle/>
          <a:p>
            <a:r>
              <a:rPr lang="en-GB" sz="2000" dirty="0" smtClean="0">
                <a:solidFill>
                  <a:srgbClr val="202124"/>
                </a:solidFill>
                <a:latin typeface="+mj-lt"/>
              </a:rPr>
              <a:t>1) Amazing </a:t>
            </a:r>
            <a:r>
              <a:rPr lang="en-GB" sz="2000" dirty="0">
                <a:solidFill>
                  <a:srgbClr val="202124"/>
                </a:solidFill>
                <a:latin typeface="+mj-lt"/>
              </a:rPr>
              <a:t>grace</a:t>
            </a:r>
            <a:br>
              <a:rPr lang="en-GB" sz="2000" dirty="0">
                <a:solidFill>
                  <a:srgbClr val="202124"/>
                </a:solidFill>
                <a:latin typeface="+mj-lt"/>
              </a:rPr>
            </a:br>
            <a:r>
              <a:rPr lang="en-GB" sz="2000" dirty="0">
                <a:solidFill>
                  <a:srgbClr val="202124"/>
                </a:solidFill>
                <a:latin typeface="+mj-lt"/>
              </a:rPr>
              <a:t>How sweet the sound</a:t>
            </a:r>
            <a:br>
              <a:rPr lang="en-GB" sz="2000" dirty="0">
                <a:solidFill>
                  <a:srgbClr val="202124"/>
                </a:solidFill>
                <a:latin typeface="+mj-lt"/>
              </a:rPr>
            </a:br>
            <a:r>
              <a:rPr lang="en-GB" sz="2000" dirty="0">
                <a:solidFill>
                  <a:srgbClr val="202124"/>
                </a:solidFill>
                <a:latin typeface="+mj-lt"/>
              </a:rPr>
              <a:t>That saved a wretch like me</a:t>
            </a:r>
            <a:br>
              <a:rPr lang="en-GB" sz="2000" dirty="0">
                <a:solidFill>
                  <a:srgbClr val="202124"/>
                </a:solidFill>
                <a:latin typeface="+mj-lt"/>
              </a:rPr>
            </a:br>
            <a:r>
              <a:rPr lang="en-GB" sz="2000" dirty="0">
                <a:solidFill>
                  <a:srgbClr val="202124"/>
                </a:solidFill>
                <a:latin typeface="+mj-lt"/>
              </a:rPr>
              <a:t>I once was lost, but now I'm found</a:t>
            </a:r>
            <a:br>
              <a:rPr lang="en-GB" sz="2000" dirty="0">
                <a:solidFill>
                  <a:srgbClr val="202124"/>
                </a:solidFill>
                <a:latin typeface="+mj-lt"/>
              </a:rPr>
            </a:br>
            <a:r>
              <a:rPr lang="en-GB" sz="2000" dirty="0">
                <a:solidFill>
                  <a:srgbClr val="202124"/>
                </a:solidFill>
                <a:latin typeface="+mj-lt"/>
              </a:rPr>
              <a:t>Was blind, but now I </a:t>
            </a:r>
            <a:r>
              <a:rPr lang="en-GB" sz="2000" dirty="0" smtClean="0">
                <a:solidFill>
                  <a:srgbClr val="202124"/>
                </a:solidFill>
                <a:latin typeface="+mj-lt"/>
              </a:rPr>
              <a:t>see</a:t>
            </a:r>
          </a:p>
          <a:p>
            <a:endParaRPr lang="en-GB" sz="2000" dirty="0">
              <a:solidFill>
                <a:srgbClr val="202124"/>
              </a:solidFill>
              <a:latin typeface="+mj-lt"/>
            </a:endParaRPr>
          </a:p>
          <a:p>
            <a:r>
              <a:rPr lang="en-GB" sz="2000" dirty="0" smtClean="0">
                <a:solidFill>
                  <a:srgbClr val="202124"/>
                </a:solidFill>
                <a:latin typeface="+mj-lt"/>
              </a:rPr>
              <a:t>2) </a:t>
            </a:r>
            <a:r>
              <a:rPr lang="en-GB" sz="2000" dirty="0" err="1" smtClean="0">
                <a:solidFill>
                  <a:srgbClr val="202124"/>
                </a:solidFill>
                <a:latin typeface="+mj-lt"/>
              </a:rPr>
              <a:t>'Twas</a:t>
            </a:r>
            <a:r>
              <a:rPr lang="en-GB" sz="2000" dirty="0" smtClean="0">
                <a:solidFill>
                  <a:srgbClr val="202124"/>
                </a:solidFill>
                <a:latin typeface="+mj-lt"/>
              </a:rPr>
              <a:t> </a:t>
            </a:r>
            <a:r>
              <a:rPr lang="en-GB" sz="2000" dirty="0">
                <a:solidFill>
                  <a:srgbClr val="202124"/>
                </a:solidFill>
                <a:latin typeface="+mj-lt"/>
              </a:rPr>
              <a:t>grace that taught my heart to fear</a:t>
            </a:r>
            <a:br>
              <a:rPr lang="en-GB" sz="2000" dirty="0">
                <a:solidFill>
                  <a:srgbClr val="202124"/>
                </a:solidFill>
                <a:latin typeface="+mj-lt"/>
              </a:rPr>
            </a:br>
            <a:r>
              <a:rPr lang="en-GB" sz="2000" dirty="0">
                <a:solidFill>
                  <a:srgbClr val="202124"/>
                </a:solidFill>
                <a:latin typeface="+mj-lt"/>
              </a:rPr>
              <a:t>And grace my fears relieved</a:t>
            </a:r>
            <a:br>
              <a:rPr lang="en-GB" sz="2000" dirty="0">
                <a:solidFill>
                  <a:srgbClr val="202124"/>
                </a:solidFill>
                <a:latin typeface="+mj-lt"/>
              </a:rPr>
            </a:br>
            <a:r>
              <a:rPr lang="en-GB" sz="2000" dirty="0">
                <a:solidFill>
                  <a:srgbClr val="202124"/>
                </a:solidFill>
                <a:latin typeface="+mj-lt"/>
              </a:rPr>
              <a:t>How precious did that grace appear</a:t>
            </a:r>
            <a:br>
              <a:rPr lang="en-GB" sz="2000" dirty="0">
                <a:solidFill>
                  <a:srgbClr val="202124"/>
                </a:solidFill>
                <a:latin typeface="+mj-lt"/>
              </a:rPr>
            </a:br>
            <a:r>
              <a:rPr lang="en-GB" sz="2000" dirty="0">
                <a:solidFill>
                  <a:srgbClr val="202124"/>
                </a:solidFill>
                <a:latin typeface="+mj-lt"/>
              </a:rPr>
              <a:t>The hour I first </a:t>
            </a:r>
            <a:r>
              <a:rPr lang="en-GB" sz="2000" dirty="0" smtClean="0">
                <a:solidFill>
                  <a:srgbClr val="202124"/>
                </a:solidFill>
                <a:latin typeface="+mj-lt"/>
              </a:rPr>
              <a:t>believed</a:t>
            </a:r>
          </a:p>
          <a:p>
            <a:endParaRPr lang="en-GB" sz="2000" dirty="0">
              <a:solidFill>
                <a:srgbClr val="202124"/>
              </a:solidFill>
              <a:latin typeface="+mj-lt"/>
            </a:endParaRPr>
          </a:p>
          <a:p>
            <a:r>
              <a:rPr lang="en-GB" sz="2000" i="1" dirty="0">
                <a:solidFill>
                  <a:srgbClr val="202124"/>
                </a:solidFill>
              </a:rPr>
              <a:t>My chains are gone</a:t>
            </a:r>
            <a:br>
              <a:rPr lang="en-GB" sz="2000" i="1" dirty="0">
                <a:solidFill>
                  <a:srgbClr val="202124"/>
                </a:solidFill>
              </a:rPr>
            </a:br>
            <a:r>
              <a:rPr lang="en-GB" sz="2000" i="1" dirty="0">
                <a:solidFill>
                  <a:srgbClr val="202124"/>
                </a:solidFill>
              </a:rPr>
              <a:t>I've been set free</a:t>
            </a:r>
            <a:br>
              <a:rPr lang="en-GB" sz="2000" i="1" dirty="0">
                <a:solidFill>
                  <a:srgbClr val="202124"/>
                </a:solidFill>
              </a:rPr>
            </a:br>
            <a:r>
              <a:rPr lang="en-GB" sz="2000" i="1" dirty="0">
                <a:solidFill>
                  <a:srgbClr val="202124"/>
                </a:solidFill>
              </a:rPr>
              <a:t>My God, my Saviour has ransomed me</a:t>
            </a:r>
            <a:br>
              <a:rPr lang="en-GB" sz="2000" i="1" dirty="0">
                <a:solidFill>
                  <a:srgbClr val="202124"/>
                </a:solidFill>
              </a:rPr>
            </a:br>
            <a:r>
              <a:rPr lang="en-GB" sz="2000" i="1" dirty="0">
                <a:solidFill>
                  <a:srgbClr val="202124"/>
                </a:solidFill>
              </a:rPr>
              <a:t>And like a flood His mercy reigns</a:t>
            </a:r>
            <a:br>
              <a:rPr lang="en-GB" sz="2000" i="1" dirty="0">
                <a:solidFill>
                  <a:srgbClr val="202124"/>
                </a:solidFill>
              </a:rPr>
            </a:br>
            <a:r>
              <a:rPr lang="en-GB" sz="2000" i="1" dirty="0">
                <a:solidFill>
                  <a:srgbClr val="202124"/>
                </a:solidFill>
              </a:rPr>
              <a:t>Unending love, amazing </a:t>
            </a:r>
            <a:r>
              <a:rPr lang="en-GB" sz="2000" i="1" dirty="0" smtClean="0">
                <a:solidFill>
                  <a:srgbClr val="202124"/>
                </a:solidFill>
              </a:rPr>
              <a:t>grace</a:t>
            </a:r>
            <a:endParaRPr lang="en-GB" sz="2000" i="1" dirty="0">
              <a:solidFill>
                <a:srgbClr val="202124"/>
              </a:solidFill>
            </a:endParaRPr>
          </a:p>
        </p:txBody>
      </p:sp>
      <p:sp>
        <p:nvSpPr>
          <p:cNvPr id="5" name="Rectangle 4"/>
          <p:cNvSpPr/>
          <p:nvPr/>
        </p:nvSpPr>
        <p:spPr>
          <a:xfrm>
            <a:off x="7512000" y="16490"/>
            <a:ext cx="4680000" cy="5324535"/>
          </a:xfrm>
          <a:prstGeom prst="rect">
            <a:avLst/>
          </a:prstGeom>
        </p:spPr>
        <p:txBody>
          <a:bodyPr wrap="square">
            <a:spAutoFit/>
          </a:bodyPr>
          <a:lstStyle/>
          <a:p>
            <a:r>
              <a:rPr lang="en-GB" sz="2000" dirty="0" smtClean="0">
                <a:solidFill>
                  <a:srgbClr val="202124"/>
                </a:solidFill>
                <a:latin typeface="+mj-lt"/>
              </a:rPr>
              <a:t>3) The </a:t>
            </a:r>
            <a:r>
              <a:rPr lang="en-GB" sz="2000" dirty="0">
                <a:solidFill>
                  <a:srgbClr val="202124"/>
                </a:solidFill>
                <a:latin typeface="+mj-lt"/>
              </a:rPr>
              <a:t>Lord has promised good to me</a:t>
            </a:r>
            <a:br>
              <a:rPr lang="en-GB" sz="2000" dirty="0">
                <a:solidFill>
                  <a:srgbClr val="202124"/>
                </a:solidFill>
                <a:latin typeface="+mj-lt"/>
              </a:rPr>
            </a:br>
            <a:r>
              <a:rPr lang="en-GB" sz="2000" dirty="0">
                <a:solidFill>
                  <a:srgbClr val="202124"/>
                </a:solidFill>
                <a:latin typeface="+mj-lt"/>
              </a:rPr>
              <a:t>His word my hope secures</a:t>
            </a:r>
            <a:br>
              <a:rPr lang="en-GB" sz="2000" dirty="0">
                <a:solidFill>
                  <a:srgbClr val="202124"/>
                </a:solidFill>
                <a:latin typeface="+mj-lt"/>
              </a:rPr>
            </a:br>
            <a:r>
              <a:rPr lang="en-GB" sz="2000" dirty="0">
                <a:solidFill>
                  <a:srgbClr val="202124"/>
                </a:solidFill>
                <a:latin typeface="+mj-lt"/>
              </a:rPr>
              <a:t>He will my shield and portion be</a:t>
            </a:r>
            <a:br>
              <a:rPr lang="en-GB" sz="2000" dirty="0">
                <a:solidFill>
                  <a:srgbClr val="202124"/>
                </a:solidFill>
                <a:latin typeface="+mj-lt"/>
              </a:rPr>
            </a:br>
            <a:r>
              <a:rPr lang="en-GB" sz="2000" dirty="0">
                <a:solidFill>
                  <a:srgbClr val="202124"/>
                </a:solidFill>
                <a:latin typeface="+mj-lt"/>
              </a:rPr>
              <a:t>As long as life </a:t>
            </a:r>
            <a:r>
              <a:rPr lang="en-GB" sz="2000" dirty="0" smtClean="0">
                <a:solidFill>
                  <a:srgbClr val="202124"/>
                </a:solidFill>
                <a:latin typeface="+mj-lt"/>
              </a:rPr>
              <a:t>endures</a:t>
            </a:r>
          </a:p>
          <a:p>
            <a:endParaRPr lang="en-GB" sz="2000" dirty="0">
              <a:solidFill>
                <a:srgbClr val="202124"/>
              </a:solidFill>
              <a:latin typeface="+mj-lt"/>
            </a:endParaRPr>
          </a:p>
          <a:p>
            <a:r>
              <a:rPr lang="en-GB" sz="2000" i="1" dirty="0">
                <a:solidFill>
                  <a:srgbClr val="202124"/>
                </a:solidFill>
              </a:rPr>
              <a:t>My chains are gone…</a:t>
            </a:r>
            <a:br>
              <a:rPr lang="en-GB" sz="2000" i="1" dirty="0">
                <a:solidFill>
                  <a:srgbClr val="202124"/>
                </a:solidFill>
              </a:rPr>
            </a:br>
            <a:endParaRPr lang="en-GB" sz="2000" i="1" dirty="0">
              <a:solidFill>
                <a:srgbClr val="202124"/>
              </a:solidFill>
            </a:endParaRPr>
          </a:p>
          <a:p>
            <a:r>
              <a:rPr lang="en-GB" sz="2000" i="1" dirty="0">
                <a:solidFill>
                  <a:srgbClr val="202124"/>
                </a:solidFill>
              </a:rPr>
              <a:t>My chains are gone…</a:t>
            </a:r>
            <a:r>
              <a:rPr lang="en-GB" sz="2000" dirty="0">
                <a:solidFill>
                  <a:srgbClr val="202124"/>
                </a:solidFill>
              </a:rPr>
              <a:t/>
            </a:r>
            <a:br>
              <a:rPr lang="en-GB" sz="2000" dirty="0">
                <a:solidFill>
                  <a:srgbClr val="202124"/>
                </a:solidFill>
              </a:rPr>
            </a:br>
            <a:endParaRPr lang="en-GB" sz="2000" dirty="0">
              <a:solidFill>
                <a:srgbClr val="202124"/>
              </a:solidFill>
            </a:endParaRPr>
          </a:p>
          <a:p>
            <a:r>
              <a:rPr lang="en-GB" sz="2000" dirty="0" smtClean="0">
                <a:solidFill>
                  <a:srgbClr val="202124"/>
                </a:solidFill>
              </a:rPr>
              <a:t>4) The </a:t>
            </a:r>
            <a:r>
              <a:rPr lang="en-GB" sz="2000" dirty="0">
                <a:solidFill>
                  <a:srgbClr val="202124"/>
                </a:solidFill>
              </a:rPr>
              <a:t>earth shall soon dissolve like snow</a:t>
            </a:r>
            <a:br>
              <a:rPr lang="en-GB" sz="2000" dirty="0">
                <a:solidFill>
                  <a:srgbClr val="202124"/>
                </a:solidFill>
              </a:rPr>
            </a:br>
            <a:r>
              <a:rPr lang="en-GB" sz="2000" dirty="0">
                <a:solidFill>
                  <a:srgbClr val="202124"/>
                </a:solidFill>
              </a:rPr>
              <a:t>The sun forbear to shine</a:t>
            </a:r>
            <a:br>
              <a:rPr lang="en-GB" sz="2000" dirty="0">
                <a:solidFill>
                  <a:srgbClr val="202124"/>
                </a:solidFill>
              </a:rPr>
            </a:br>
            <a:r>
              <a:rPr lang="en-GB" sz="2000" dirty="0">
                <a:solidFill>
                  <a:srgbClr val="202124"/>
                </a:solidFill>
              </a:rPr>
              <a:t>But God, Who called me here below</a:t>
            </a:r>
            <a:br>
              <a:rPr lang="en-GB" sz="2000" dirty="0">
                <a:solidFill>
                  <a:srgbClr val="202124"/>
                </a:solidFill>
              </a:rPr>
            </a:br>
            <a:r>
              <a:rPr lang="en-GB" sz="2000" dirty="0">
                <a:solidFill>
                  <a:srgbClr val="202124"/>
                </a:solidFill>
              </a:rPr>
              <a:t>Will be forever mine</a:t>
            </a:r>
          </a:p>
          <a:p>
            <a:endParaRPr lang="en-GB" sz="2000" dirty="0" smtClean="0">
              <a:solidFill>
                <a:srgbClr val="202124"/>
              </a:solidFill>
              <a:latin typeface="+mj-lt"/>
            </a:endParaRPr>
          </a:p>
        </p:txBody>
      </p:sp>
      <p:sp>
        <p:nvSpPr>
          <p:cNvPr id="6" name="Rectangle 5"/>
          <p:cNvSpPr/>
          <p:nvPr/>
        </p:nvSpPr>
        <p:spPr>
          <a:xfrm>
            <a:off x="8157484" y="4565475"/>
            <a:ext cx="3913414" cy="338554"/>
          </a:xfrm>
          <a:prstGeom prst="rect">
            <a:avLst/>
          </a:prstGeom>
        </p:spPr>
        <p:txBody>
          <a:bodyPr wrap="square">
            <a:spAutoFit/>
          </a:bodyPr>
          <a:lstStyle/>
          <a:p>
            <a:endParaRPr lang="en-GB" sz="1600" b="0" i="0" dirty="0">
              <a:solidFill>
                <a:srgbClr val="202124"/>
              </a:solidFill>
              <a:effectLst/>
              <a:latin typeface="+mj-lt"/>
            </a:endParaRPr>
          </a:p>
        </p:txBody>
      </p:sp>
      <p:pic>
        <p:nvPicPr>
          <p:cNvPr id="2" name="Amazing Grace (My Chains Are Gone) (Live) (128 kbp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14408" y="5656079"/>
            <a:ext cx="609600" cy="609600"/>
          </a:xfrm>
          <a:prstGeom prst="rect">
            <a:avLst/>
          </a:prstGeom>
        </p:spPr>
      </p:pic>
    </p:spTree>
    <p:extLst>
      <p:ext uri="{BB962C8B-B14F-4D97-AF65-F5344CB8AC3E}">
        <p14:creationId xmlns:p14="http://schemas.microsoft.com/office/powerpoint/2010/main" val="576023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8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rvest Time Church El Cajon on Twitter: &quot;Isaiah 42:7 God's call on the  church. #beavailable ##readyyourself #firefall #harvesttime…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660" y="0"/>
            <a:ext cx="6868680" cy="686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254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pray…</a:t>
            </a:r>
            <a:endParaRPr lang="en-GB" dirty="0"/>
          </a:p>
        </p:txBody>
      </p:sp>
      <p:sp>
        <p:nvSpPr>
          <p:cNvPr id="3" name="Content Placeholder 2"/>
          <p:cNvSpPr>
            <a:spLocks noGrp="1"/>
          </p:cNvSpPr>
          <p:nvPr>
            <p:ph idx="1"/>
          </p:nvPr>
        </p:nvSpPr>
        <p:spPr>
          <a:xfrm>
            <a:off x="2589212" y="1660067"/>
            <a:ext cx="8915400" cy="3777622"/>
          </a:xfrm>
        </p:spPr>
        <p:txBody>
          <a:bodyPr>
            <a:noAutofit/>
          </a:bodyPr>
          <a:lstStyle/>
          <a:p>
            <a:pPr marL="0" indent="0" algn="ctr">
              <a:buNone/>
            </a:pPr>
            <a:r>
              <a:rPr lang="en-GB" sz="3200" dirty="0" smtClean="0"/>
              <a:t>Father God,</a:t>
            </a:r>
          </a:p>
          <a:p>
            <a:pPr marL="0" indent="0" algn="ctr">
              <a:buNone/>
            </a:pPr>
            <a:r>
              <a:rPr lang="en-GB" sz="3200" dirty="0" smtClean="0"/>
              <a:t>Thank you for the life of John Newton and the picture he is to us. Thank you that no matter how bad we might have been, we can turn and trust in you. Please forgive us for the wrong things we’ve done. Help us have a fresh start.</a:t>
            </a:r>
          </a:p>
          <a:p>
            <a:pPr marL="0" indent="0" algn="ctr">
              <a:buNone/>
            </a:pPr>
            <a:r>
              <a:rPr lang="en-GB" sz="3200" dirty="0" smtClean="0"/>
              <a:t>We pray this in Jesus’ gracious name.</a:t>
            </a:r>
          </a:p>
          <a:p>
            <a:pPr marL="0" indent="0" algn="ctr">
              <a:buNone/>
            </a:pPr>
            <a:r>
              <a:rPr lang="en-GB" sz="3200" dirty="0" smtClean="0"/>
              <a:t>Amen</a:t>
            </a:r>
            <a:endParaRPr lang="en-GB" sz="3200" dirty="0"/>
          </a:p>
        </p:txBody>
      </p:sp>
    </p:spTree>
    <p:extLst>
      <p:ext uri="{BB962C8B-B14F-4D97-AF65-F5344CB8AC3E}">
        <p14:creationId xmlns:p14="http://schemas.microsoft.com/office/powerpoint/2010/main" val="3012958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42</TotalTime>
  <Words>541</Words>
  <Application>Microsoft Office PowerPoint</Application>
  <PresentationFormat>Widescreen</PresentationFormat>
  <Paragraphs>36</Paragraphs>
  <Slides>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Wisp</vt:lpstr>
      <vt:lpstr>PowerPoint Presentation</vt:lpstr>
      <vt:lpstr>His early life…</vt:lpstr>
      <vt:lpstr>The slave trader…</vt:lpstr>
      <vt:lpstr>The changed man…</vt:lpstr>
      <vt:lpstr>Amazing Grace</vt:lpstr>
      <vt:lpstr>Amazing Grace (My Chains are Gone)</vt:lpstr>
      <vt:lpstr>PowerPoint Presentation</vt:lpstr>
      <vt:lpstr>PowerPoint Presentation</vt:lpstr>
      <vt:lpstr>Let’s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Bateman</dc:creator>
  <cp:lastModifiedBy>Daniel Bateman</cp:lastModifiedBy>
  <cp:revision>12</cp:revision>
  <dcterms:created xsi:type="dcterms:W3CDTF">2020-11-17T08:16:07Z</dcterms:created>
  <dcterms:modified xsi:type="dcterms:W3CDTF">2020-11-17T12:53:57Z</dcterms:modified>
</cp:coreProperties>
</file>