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258" r:id="rId2"/>
    <p:sldId id="296" r:id="rId3"/>
    <p:sldId id="297" r:id="rId4"/>
    <p:sldId id="298" r:id="rId5"/>
    <p:sldId id="299" r:id="rId6"/>
    <p:sldId id="300" r:id="rId7"/>
    <p:sldId id="301" r:id="rId8"/>
    <p:sldId id="302" r:id="rId9"/>
    <p:sldId id="303" r:id="rId10"/>
    <p:sldId id="304" r:id="rId11"/>
    <p:sldId id="305" r:id="rId12"/>
    <p:sldId id="306" r:id="rId13"/>
    <p:sldId id="307" r:id="rId14"/>
    <p:sldId id="308" r:id="rId15"/>
    <p:sldId id="309" r:id="rId16"/>
    <p:sldId id="295" r:id="rId17"/>
    <p:sldId id="310" r:id="rId18"/>
    <p:sldId id="267" r:id="rId19"/>
  </p:sldIdLst>
  <p:sldSz cx="9144000" cy="6858000" type="screen4x3"/>
  <p:notesSz cx="6858000" cy="9144000"/>
  <p:embeddedFontLst>
    <p:embeddedFont>
      <p:font typeface="Sassoon Infant Md" panose="02000603050000020003" charset="0"/>
      <p:regular r:id="rId22"/>
    </p:embeddedFont>
    <p:embeddedFont>
      <p:font typeface="Roboto" panose="020B0604020202020204" charset="0"/>
      <p:regular r:id="rId23"/>
      <p:bold r:id="rId24"/>
      <p:italic r:id="rId25"/>
      <p:boldItalic r:id="rId26"/>
    </p:embeddedFont>
    <p:embeddedFont>
      <p:font typeface="NTR" panose="020B060402020202020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Twinkl" panose="020B0604020202020204" charset="0"/>
      <p:regular r:id="rId32"/>
      <p:bold r:id="rId33"/>
    </p:embeddedFont>
    <p:embeddedFont>
      <p:font typeface="Play" panose="020B0604020202020204" charset="0"/>
      <p:regular r:id="rId34"/>
      <p:bold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A00"/>
    <a:srgbClr val="F8F9FA"/>
    <a:srgbClr val="FF0000"/>
    <a:srgbClr val="18A0DB"/>
    <a:srgbClr val="FF6600"/>
    <a:srgbClr val="DE1E5A"/>
    <a:srgbClr val="BC0105"/>
    <a:srgbClr val="4DB1E3"/>
    <a:srgbClr val="80C1EB"/>
    <a:srgbClr val="ACDD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6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1320" y="72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06057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052709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611253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9301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48467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2852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069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72650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195852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993380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774502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869019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558967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40770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 userDrawn="1"/>
        </p:nvSpPr>
        <p:spPr>
          <a:xfrm>
            <a:off x="7900416" y="5964150"/>
            <a:ext cx="1110996" cy="683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7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7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7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5064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/>
          </p:cNvPr>
          <p:cNvSpPr/>
          <p:nvPr userDrawn="1"/>
        </p:nvSpPr>
        <p:spPr>
          <a:xfrm>
            <a:off x="7959852" y="6023704"/>
            <a:ext cx="1056132" cy="7062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9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6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35731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4000"/>
              <a:buFont typeface="Arial"/>
              <a:buNone/>
            </a:pPr>
            <a:r>
              <a:rPr lang="en-US" sz="4000" b="1" i="0" u="none" dirty="0">
                <a:solidFill>
                  <a:srgbClr val="1C1C1C"/>
                </a:solidFill>
                <a:latin typeface="+mn-lt"/>
                <a:ea typeface="Arial"/>
                <a:cs typeface="Arial"/>
                <a:sym typeface="Arial"/>
              </a:rPr>
              <a:t>Secondary </a:t>
            </a:r>
            <a:r>
              <a:rPr lang="en-US" sz="4000" b="1" i="0" u="none" dirty="0" smtClean="0">
                <a:solidFill>
                  <a:srgbClr val="1C1C1C"/>
                </a:solidFill>
                <a:latin typeface="+mn-lt"/>
                <a:ea typeface="Arial"/>
                <a:cs typeface="Arial"/>
                <a:sym typeface="Arial"/>
              </a:rPr>
              <a:t>Colours</a:t>
            </a:r>
            <a:endParaRPr dirty="0">
              <a:latin typeface="+mn-lt"/>
            </a:endParaRPr>
          </a:p>
        </p:txBody>
      </p:sp>
      <p:sp>
        <p:nvSpPr>
          <p:cNvPr id="102" name="Google Shape;102;p6"/>
          <p:cNvSpPr/>
          <p:nvPr/>
        </p:nvSpPr>
        <p:spPr>
          <a:xfrm>
            <a:off x="823912" y="2166937"/>
            <a:ext cx="2725737" cy="2725737"/>
          </a:xfrm>
          <a:prstGeom prst="ellipse">
            <a:avLst/>
          </a:prstGeom>
          <a:noFill/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NTR"/>
              <a:ea typeface="NTR"/>
              <a:cs typeface="NTR"/>
              <a:sym typeface="NTR"/>
            </a:endParaRPr>
          </a:p>
        </p:txBody>
      </p:sp>
      <p:sp>
        <p:nvSpPr>
          <p:cNvPr id="103" name="Google Shape;103;p6"/>
          <p:cNvSpPr txBox="1"/>
          <p:nvPr/>
        </p:nvSpPr>
        <p:spPr>
          <a:xfrm>
            <a:off x="942339" y="2929477"/>
            <a:ext cx="3452178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2200" b="0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You use </a:t>
            </a:r>
            <a:endParaRPr sz="2200" dirty="0"/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2200" b="1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primary</a:t>
            </a:r>
            <a:r>
              <a:rPr lang="en-US" sz="2200" b="0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200" b="0" i="0" u="none" dirty="0" smtClean="0">
                <a:solidFill>
                  <a:schemeClr val="dk1"/>
                </a:solidFill>
                <a:ea typeface="Arial"/>
                <a:cs typeface="Arial"/>
                <a:sym typeface="Arial"/>
              </a:rPr>
              <a:t>colours </a:t>
            </a:r>
            <a:r>
              <a:rPr lang="en-US" sz="2200" b="0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to m</a:t>
            </a:r>
            <a:r>
              <a:rPr lang="en-US" sz="2200" dirty="0">
                <a:solidFill>
                  <a:schemeClr val="dk1"/>
                </a:solidFill>
              </a:rPr>
              <a:t>ake </a:t>
            </a:r>
            <a:r>
              <a:rPr lang="en-US" sz="2200" b="1" dirty="0">
                <a:solidFill>
                  <a:schemeClr val="dk1"/>
                </a:solidFill>
              </a:rPr>
              <a:t>secondary</a:t>
            </a:r>
            <a:r>
              <a:rPr lang="en-US" sz="2200" dirty="0">
                <a:solidFill>
                  <a:schemeClr val="dk1"/>
                </a:solidFill>
              </a:rPr>
              <a:t> </a:t>
            </a:r>
            <a:r>
              <a:rPr lang="en-US" sz="2200" dirty="0" smtClean="0">
                <a:solidFill>
                  <a:schemeClr val="dk1"/>
                </a:solidFill>
              </a:rPr>
              <a:t>colours</a:t>
            </a:r>
            <a:r>
              <a:rPr lang="en-US" sz="2200" dirty="0">
                <a:solidFill>
                  <a:schemeClr val="dk1"/>
                </a:solidFill>
              </a:rPr>
              <a:t>.</a:t>
            </a:r>
            <a:endParaRPr sz="2200" dirty="0"/>
          </a:p>
        </p:txBody>
      </p:sp>
      <p:pic>
        <p:nvPicPr>
          <p:cNvPr id="8" name="Google Shape;101;p6"/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20397" y="1880891"/>
            <a:ext cx="3801637" cy="3801637"/>
          </a:xfrm>
          <a:prstGeom prst="roundRect">
            <a:avLst>
              <a:gd name="adj" fmla="val 558"/>
            </a:avLst>
          </a:prstGeom>
          <a:noFill/>
          <a:ln w="25400">
            <a:noFill/>
          </a:ln>
        </p:spPr>
      </p:pic>
    </p:spTree>
    <p:extLst>
      <p:ext uri="{BB962C8B-B14F-4D97-AF65-F5344CB8AC3E}">
        <p14:creationId xmlns:p14="http://schemas.microsoft.com/office/powerpoint/2010/main" val="14041104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oogle Shape;110;p7"/>
          <p:cNvGrpSpPr/>
          <p:nvPr/>
        </p:nvGrpSpPr>
        <p:grpSpPr>
          <a:xfrm>
            <a:off x="2339975" y="1990725"/>
            <a:ext cx="4464050" cy="3663950"/>
            <a:chOff x="2033953" y="1842924"/>
            <a:chExt cx="5063236" cy="4156856"/>
          </a:xfrm>
        </p:grpSpPr>
        <p:pic>
          <p:nvPicPr>
            <p:cNvPr id="111" name="Google Shape;111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033953" y="3253634"/>
              <a:ext cx="5063236" cy="13378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" name="Google Shape;112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038458" y="4664343"/>
              <a:ext cx="5054225" cy="13354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" name="Google Shape;113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033953" y="1842924"/>
              <a:ext cx="5063236" cy="13378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4" name="Google Shape;114;p7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35731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4000"/>
              <a:buFont typeface="Arial"/>
              <a:buNone/>
            </a:pPr>
            <a:r>
              <a:rPr lang="en-US" sz="4000" b="1" i="0" u="none" dirty="0">
                <a:solidFill>
                  <a:srgbClr val="1C1C1C"/>
                </a:solidFill>
                <a:latin typeface="+mn-lt"/>
                <a:ea typeface="Arial"/>
                <a:cs typeface="Arial"/>
                <a:sym typeface="Arial"/>
              </a:rPr>
              <a:t>Mixing Secondary </a:t>
            </a:r>
            <a:r>
              <a:rPr lang="en-US" sz="4000" b="1" i="0" u="none" dirty="0" smtClean="0">
                <a:solidFill>
                  <a:srgbClr val="1C1C1C"/>
                </a:solidFill>
                <a:latin typeface="+mn-lt"/>
                <a:ea typeface="Arial"/>
                <a:cs typeface="Arial"/>
                <a:sym typeface="Arial"/>
              </a:rPr>
              <a:t>Colours</a:t>
            </a:r>
            <a:endParaRPr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936759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0"/>
          <p:cNvSpPr>
            <a:spLocks noGrp="1"/>
          </p:cNvSpPr>
          <p:nvPr>
            <p:ph type="body" idx="4294967295"/>
          </p:nvPr>
        </p:nvSpPr>
        <p:spPr>
          <a:xfrm>
            <a:off x="461962" y="1585912"/>
            <a:ext cx="8220075" cy="4719637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1C1C1C"/>
                </a:solidFill>
                <a:latin typeface="+mn-lt"/>
                <a:ea typeface="Arial"/>
                <a:cs typeface="Arial"/>
                <a:sym typeface="Arial"/>
              </a:rPr>
              <a:t>If</a:t>
            </a:r>
            <a:r>
              <a:rPr lang="en-US" dirty="0">
                <a:latin typeface="+mn-lt"/>
                <a:ea typeface="Arial"/>
                <a:cs typeface="Arial"/>
                <a:sym typeface="Arial"/>
              </a:rPr>
              <a:t> you</a:t>
            </a:r>
            <a:r>
              <a:rPr lang="en-US" sz="1800" b="0" i="0" u="none" strike="noStrike" cap="none" dirty="0">
                <a:solidFill>
                  <a:srgbClr val="1C1C1C"/>
                </a:solidFill>
                <a:latin typeface="+mn-lt"/>
                <a:ea typeface="Arial"/>
                <a:cs typeface="Arial"/>
                <a:sym typeface="Arial"/>
              </a:rPr>
              <a:t> add white to a </a:t>
            </a:r>
            <a:r>
              <a:rPr lang="en-US" sz="1800" b="0" i="0" u="none" strike="noStrike" cap="none" dirty="0" err="1" smtClean="0">
                <a:solidFill>
                  <a:srgbClr val="1C1C1C"/>
                </a:solidFill>
                <a:latin typeface="+mn-lt"/>
                <a:ea typeface="Arial"/>
                <a:cs typeface="Arial"/>
                <a:sym typeface="Arial"/>
              </a:rPr>
              <a:t>colour</a:t>
            </a:r>
            <a:r>
              <a:rPr lang="en-US" sz="1800" b="0" i="0" u="none" strike="noStrike" cap="none" dirty="0">
                <a:solidFill>
                  <a:srgbClr val="1C1C1C"/>
                </a:solidFill>
                <a:latin typeface="+mn-lt"/>
                <a:ea typeface="Arial"/>
                <a:cs typeface="Arial"/>
                <a:sym typeface="Arial"/>
              </a:rPr>
              <a:t>, </a:t>
            </a:r>
            <a:r>
              <a:rPr lang="en-US" dirty="0">
                <a:latin typeface="+mn-lt"/>
                <a:ea typeface="Arial"/>
                <a:cs typeface="Arial"/>
                <a:sym typeface="Arial"/>
              </a:rPr>
              <a:t>you can</a:t>
            </a:r>
            <a:r>
              <a:rPr lang="en-US" sz="1800" b="0" i="0" u="none" strike="noStrike" cap="none" dirty="0">
                <a:solidFill>
                  <a:srgbClr val="1C1C1C"/>
                </a:solidFill>
                <a:latin typeface="+mn-lt"/>
                <a:ea typeface="Arial"/>
                <a:cs typeface="Arial"/>
                <a:sym typeface="Arial"/>
              </a:rPr>
              <a:t> make tints of the original </a:t>
            </a:r>
            <a:r>
              <a:rPr lang="en-US" sz="1800" b="0" i="0" u="none" strike="noStrike" cap="none" dirty="0" err="1" smtClean="0">
                <a:solidFill>
                  <a:srgbClr val="1C1C1C"/>
                </a:solidFill>
                <a:latin typeface="+mn-lt"/>
                <a:ea typeface="Arial"/>
                <a:cs typeface="Arial"/>
                <a:sym typeface="Arial"/>
              </a:rPr>
              <a:t>colour</a:t>
            </a:r>
            <a:r>
              <a:rPr lang="en-US" sz="1800" b="0" i="0" u="none" strike="noStrike" cap="none" dirty="0">
                <a:solidFill>
                  <a:srgbClr val="1C1C1C"/>
                </a:solidFill>
                <a:latin typeface="+mn-lt"/>
                <a:ea typeface="Arial"/>
                <a:cs typeface="Arial"/>
                <a:sym typeface="Arial"/>
              </a:rPr>
              <a:t>.</a:t>
            </a:r>
            <a:endParaRPr dirty="0">
              <a:latin typeface="+mn-lt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Arial"/>
              <a:buNone/>
            </a:pPr>
            <a:r>
              <a:rPr lang="en-US" dirty="0">
                <a:latin typeface="+mn-lt"/>
                <a:ea typeface="Arial"/>
                <a:cs typeface="Arial"/>
                <a:sym typeface="Arial"/>
              </a:rPr>
              <a:t>White makes</a:t>
            </a:r>
            <a:r>
              <a:rPr lang="en-US" sz="1800" b="0" i="0" u="none" strike="noStrike" cap="none" dirty="0">
                <a:solidFill>
                  <a:srgbClr val="1C1C1C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en-US" dirty="0">
                <a:latin typeface="+mn-lt"/>
                <a:ea typeface="Arial"/>
                <a:cs typeface="Arial"/>
                <a:sym typeface="Arial"/>
              </a:rPr>
              <a:t>the</a:t>
            </a:r>
            <a:r>
              <a:rPr lang="en-US" sz="1800" b="0" i="0" u="none" strike="noStrike" cap="none" dirty="0">
                <a:solidFill>
                  <a:srgbClr val="1C1C1C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 smtClean="0">
                <a:solidFill>
                  <a:srgbClr val="1C1C1C"/>
                </a:solidFill>
                <a:latin typeface="+mn-lt"/>
                <a:ea typeface="Arial"/>
                <a:cs typeface="Arial"/>
                <a:sym typeface="Arial"/>
              </a:rPr>
              <a:t>colour</a:t>
            </a:r>
            <a:r>
              <a:rPr lang="en-US" sz="1800" b="0" i="0" u="none" strike="noStrike" cap="none" dirty="0" smtClean="0">
                <a:solidFill>
                  <a:srgbClr val="1C1C1C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>
                <a:solidFill>
                  <a:srgbClr val="1C1C1C"/>
                </a:solidFill>
                <a:latin typeface="+mn-lt"/>
                <a:ea typeface="Arial"/>
                <a:cs typeface="Arial"/>
                <a:sym typeface="Arial"/>
              </a:rPr>
              <a:t>lighter. </a:t>
            </a:r>
            <a:endParaRPr dirty="0">
              <a:latin typeface="+mn-lt"/>
            </a:endParaRPr>
          </a:p>
        </p:txBody>
      </p:sp>
      <p:sp>
        <p:nvSpPr>
          <p:cNvPr id="123" name="Google Shape;123;p10"/>
          <p:cNvSpPr/>
          <p:nvPr/>
        </p:nvSpPr>
        <p:spPr>
          <a:xfrm>
            <a:off x="457200" y="485775"/>
            <a:ext cx="8220075" cy="1357312"/>
          </a:xfrm>
          <a:prstGeom prst="roundRect">
            <a:avLst>
              <a:gd name="adj" fmla="val 2082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4000"/>
              <a:buFont typeface="Arial"/>
              <a:buNone/>
            </a:pPr>
            <a:r>
              <a:rPr lang="en-US" sz="4000" b="1" i="0" u="none" dirty="0">
                <a:solidFill>
                  <a:srgbClr val="1C1C1C"/>
                </a:solidFill>
                <a:ea typeface="Arial"/>
                <a:cs typeface="Arial"/>
                <a:sym typeface="Arial"/>
              </a:rPr>
              <a:t>Mixing Tints</a:t>
            </a:r>
            <a:endParaRPr dirty="0"/>
          </a:p>
        </p:txBody>
      </p:sp>
      <p:grpSp>
        <p:nvGrpSpPr>
          <p:cNvPr id="124" name="Google Shape;124;p10"/>
          <p:cNvGrpSpPr/>
          <p:nvPr/>
        </p:nvGrpSpPr>
        <p:grpSpPr>
          <a:xfrm>
            <a:off x="987507" y="3457477"/>
            <a:ext cx="7159459" cy="1131974"/>
            <a:chOff x="1014764" y="3554707"/>
            <a:chExt cx="7160175" cy="1132200"/>
          </a:xfrm>
        </p:grpSpPr>
        <p:sp>
          <p:nvSpPr>
            <p:cNvPr id="125" name="Google Shape;125;p10"/>
            <p:cNvSpPr/>
            <p:nvPr/>
          </p:nvSpPr>
          <p:spPr>
            <a:xfrm>
              <a:off x="1014764" y="3554707"/>
              <a:ext cx="1131900" cy="1132200"/>
            </a:xfrm>
            <a:prstGeom prst="ellipse">
              <a:avLst/>
            </a:prstGeom>
            <a:solidFill>
              <a:srgbClr val="77BAB6"/>
            </a:solidFill>
            <a:ln w="12700" cap="flat" cmpd="sng">
              <a:solidFill>
                <a:srgbClr val="77BAB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NTR"/>
                <a:ea typeface="NTR"/>
                <a:cs typeface="NTR"/>
                <a:sym typeface="NTR"/>
              </a:endParaRPr>
            </a:p>
          </p:txBody>
        </p:sp>
        <p:sp>
          <p:nvSpPr>
            <p:cNvPr id="126" name="Google Shape;126;p10"/>
            <p:cNvSpPr/>
            <p:nvPr/>
          </p:nvSpPr>
          <p:spPr>
            <a:xfrm>
              <a:off x="2219783" y="3554707"/>
              <a:ext cx="1131900" cy="1132200"/>
            </a:xfrm>
            <a:prstGeom prst="ellipse">
              <a:avLst/>
            </a:prstGeom>
            <a:solidFill>
              <a:srgbClr val="9BCECB"/>
            </a:solidFill>
            <a:ln w="12700" cap="flat" cmpd="sng">
              <a:solidFill>
                <a:srgbClr val="9BCEC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NTR"/>
                <a:ea typeface="NTR"/>
                <a:cs typeface="NTR"/>
                <a:sym typeface="NTR"/>
              </a:endParaRPr>
            </a:p>
          </p:txBody>
        </p:sp>
        <p:sp>
          <p:nvSpPr>
            <p:cNvPr id="127" name="Google Shape;127;p10"/>
            <p:cNvSpPr/>
            <p:nvPr/>
          </p:nvSpPr>
          <p:spPr>
            <a:xfrm>
              <a:off x="3426391" y="3554707"/>
              <a:ext cx="1131900" cy="1132200"/>
            </a:xfrm>
            <a:prstGeom prst="ellipse">
              <a:avLst/>
            </a:prstGeom>
            <a:solidFill>
              <a:srgbClr val="B7DCD9"/>
            </a:solidFill>
            <a:ln w="12700" cap="flat" cmpd="sng">
              <a:solidFill>
                <a:srgbClr val="B7DCD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NTR"/>
                <a:ea typeface="NTR"/>
                <a:cs typeface="NTR"/>
                <a:sym typeface="NTR"/>
              </a:endParaRPr>
            </a:p>
          </p:txBody>
        </p:sp>
        <p:sp>
          <p:nvSpPr>
            <p:cNvPr id="128" name="Google Shape;128;p10"/>
            <p:cNvSpPr/>
            <p:nvPr/>
          </p:nvSpPr>
          <p:spPr>
            <a:xfrm>
              <a:off x="4631412" y="3554707"/>
              <a:ext cx="1131900" cy="1132200"/>
            </a:xfrm>
            <a:prstGeom prst="ellipse">
              <a:avLst/>
            </a:prstGeom>
            <a:solidFill>
              <a:srgbClr val="CBE5E3"/>
            </a:solidFill>
            <a:ln w="12700" cap="flat" cmpd="sng">
              <a:solidFill>
                <a:srgbClr val="CBE5E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NTR"/>
                <a:ea typeface="NTR"/>
                <a:cs typeface="NTR"/>
                <a:sym typeface="NTR"/>
              </a:endParaRPr>
            </a:p>
          </p:txBody>
        </p:sp>
        <p:sp>
          <p:nvSpPr>
            <p:cNvPr id="129" name="Google Shape;129;p10"/>
            <p:cNvSpPr/>
            <p:nvPr/>
          </p:nvSpPr>
          <p:spPr>
            <a:xfrm>
              <a:off x="5836431" y="3554707"/>
              <a:ext cx="1131900" cy="1132200"/>
            </a:xfrm>
            <a:prstGeom prst="ellipse">
              <a:avLst/>
            </a:prstGeom>
            <a:solidFill>
              <a:srgbClr val="D9E9E8"/>
            </a:solidFill>
            <a:ln w="12700" cap="flat" cmpd="sng">
              <a:solidFill>
                <a:srgbClr val="D9E9E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NTR"/>
                <a:ea typeface="NTR"/>
                <a:cs typeface="NTR"/>
                <a:sym typeface="NTR"/>
              </a:endParaRPr>
            </a:p>
          </p:txBody>
        </p:sp>
        <p:sp>
          <p:nvSpPr>
            <p:cNvPr id="130" name="Google Shape;130;p10"/>
            <p:cNvSpPr/>
            <p:nvPr/>
          </p:nvSpPr>
          <p:spPr>
            <a:xfrm>
              <a:off x="7043039" y="3554707"/>
              <a:ext cx="1131900" cy="1132200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rgbClr val="CECEC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NTR"/>
                <a:ea typeface="NTR"/>
                <a:cs typeface="NTR"/>
                <a:sym typeface="NT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58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1"/>
          <p:cNvSpPr>
            <a:spLocks noGrp="1"/>
          </p:cNvSpPr>
          <p:nvPr>
            <p:ph type="body" idx="4294967295"/>
          </p:nvPr>
        </p:nvSpPr>
        <p:spPr>
          <a:xfrm>
            <a:off x="461962" y="1585912"/>
            <a:ext cx="8220075" cy="4719637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1C1C1C"/>
                </a:solidFill>
                <a:latin typeface="+mn-lt"/>
                <a:ea typeface="Arial"/>
                <a:cs typeface="Arial"/>
                <a:sym typeface="Arial"/>
              </a:rPr>
              <a:t>If </a:t>
            </a:r>
            <a:r>
              <a:rPr lang="en-US" dirty="0">
                <a:latin typeface="+mn-lt"/>
                <a:ea typeface="Arial"/>
                <a:cs typeface="Arial"/>
                <a:sym typeface="Arial"/>
              </a:rPr>
              <a:t>you</a:t>
            </a:r>
            <a:r>
              <a:rPr lang="en-US" sz="1800" b="0" i="0" u="none" strike="noStrike" cap="none" dirty="0">
                <a:solidFill>
                  <a:srgbClr val="1C1C1C"/>
                </a:solidFill>
                <a:latin typeface="+mn-lt"/>
                <a:ea typeface="Arial"/>
                <a:cs typeface="Arial"/>
                <a:sym typeface="Arial"/>
              </a:rPr>
              <a:t> add black to a </a:t>
            </a:r>
            <a:r>
              <a:rPr lang="en-US" sz="1800" b="0" i="0" u="none" strike="noStrike" cap="none" dirty="0" err="1" smtClean="0">
                <a:solidFill>
                  <a:srgbClr val="1C1C1C"/>
                </a:solidFill>
                <a:latin typeface="+mn-lt"/>
                <a:ea typeface="Arial"/>
                <a:cs typeface="Arial"/>
                <a:sym typeface="Arial"/>
              </a:rPr>
              <a:t>colour</a:t>
            </a:r>
            <a:r>
              <a:rPr lang="en-US" sz="1800" b="0" i="0" u="none" strike="noStrike" cap="none" dirty="0">
                <a:solidFill>
                  <a:srgbClr val="1C1C1C"/>
                </a:solidFill>
                <a:latin typeface="+mn-lt"/>
                <a:ea typeface="Arial"/>
                <a:cs typeface="Arial"/>
                <a:sym typeface="Arial"/>
              </a:rPr>
              <a:t>, </a:t>
            </a:r>
            <a:r>
              <a:rPr lang="en-US" dirty="0">
                <a:latin typeface="+mn-lt"/>
                <a:ea typeface="Arial"/>
                <a:cs typeface="Arial"/>
                <a:sym typeface="Arial"/>
              </a:rPr>
              <a:t>you can</a:t>
            </a:r>
            <a:r>
              <a:rPr lang="en-US" sz="1800" b="0" i="0" u="none" strike="noStrike" cap="none" dirty="0">
                <a:solidFill>
                  <a:srgbClr val="1C1C1C"/>
                </a:solidFill>
                <a:latin typeface="+mn-lt"/>
                <a:ea typeface="Arial"/>
                <a:cs typeface="Arial"/>
                <a:sym typeface="Arial"/>
              </a:rPr>
              <a:t> make shades of the original </a:t>
            </a:r>
            <a:r>
              <a:rPr lang="en-US" sz="1800" b="0" i="0" u="none" strike="noStrike" cap="none" dirty="0" err="1" smtClean="0">
                <a:solidFill>
                  <a:srgbClr val="1C1C1C"/>
                </a:solidFill>
                <a:latin typeface="+mn-lt"/>
                <a:ea typeface="Arial"/>
                <a:cs typeface="Arial"/>
                <a:sym typeface="Arial"/>
              </a:rPr>
              <a:t>colour</a:t>
            </a:r>
            <a:r>
              <a:rPr lang="en-US" sz="1800" b="0" i="0" u="none" strike="noStrike" cap="none" dirty="0">
                <a:solidFill>
                  <a:srgbClr val="1C1C1C"/>
                </a:solidFill>
                <a:latin typeface="+mn-lt"/>
                <a:ea typeface="Arial"/>
                <a:cs typeface="Arial"/>
                <a:sym typeface="Arial"/>
              </a:rPr>
              <a:t>.</a:t>
            </a:r>
            <a:endParaRPr dirty="0">
              <a:latin typeface="+mn-lt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Arial"/>
              <a:buNone/>
            </a:pPr>
            <a:r>
              <a:rPr lang="en-US" dirty="0">
                <a:latin typeface="+mn-lt"/>
                <a:ea typeface="Arial"/>
                <a:cs typeface="Arial"/>
                <a:sym typeface="Arial"/>
              </a:rPr>
              <a:t>Black</a:t>
            </a:r>
            <a:r>
              <a:rPr lang="en-US" sz="1800" b="0" i="0" u="none" strike="noStrike" cap="none" dirty="0">
                <a:solidFill>
                  <a:srgbClr val="1C1C1C"/>
                </a:solidFill>
                <a:latin typeface="+mn-lt"/>
                <a:ea typeface="Arial"/>
                <a:cs typeface="Arial"/>
                <a:sym typeface="Arial"/>
              </a:rPr>
              <a:t> makes the </a:t>
            </a:r>
            <a:r>
              <a:rPr lang="en-US" sz="1800" b="0" i="0" u="none" strike="noStrike" cap="none" dirty="0" err="1" smtClean="0">
                <a:solidFill>
                  <a:srgbClr val="1C1C1C"/>
                </a:solidFill>
                <a:latin typeface="+mn-lt"/>
                <a:ea typeface="Arial"/>
                <a:cs typeface="Arial"/>
                <a:sym typeface="Arial"/>
              </a:rPr>
              <a:t>colour</a:t>
            </a:r>
            <a:r>
              <a:rPr lang="en-US" sz="1800" b="0" i="0" u="none" strike="noStrike" cap="none" dirty="0" smtClean="0">
                <a:solidFill>
                  <a:srgbClr val="1C1C1C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>
                <a:solidFill>
                  <a:srgbClr val="1C1C1C"/>
                </a:solidFill>
                <a:latin typeface="+mn-lt"/>
                <a:ea typeface="Arial"/>
                <a:cs typeface="Arial"/>
                <a:sym typeface="Arial"/>
              </a:rPr>
              <a:t>darker. </a:t>
            </a:r>
            <a:endParaRPr dirty="0">
              <a:latin typeface="+mn-lt"/>
            </a:endParaRPr>
          </a:p>
        </p:txBody>
      </p:sp>
      <p:sp>
        <p:nvSpPr>
          <p:cNvPr id="137" name="Google Shape;137;p11"/>
          <p:cNvSpPr/>
          <p:nvPr/>
        </p:nvSpPr>
        <p:spPr>
          <a:xfrm>
            <a:off x="457200" y="485775"/>
            <a:ext cx="8220075" cy="1357312"/>
          </a:xfrm>
          <a:prstGeom prst="roundRect">
            <a:avLst>
              <a:gd name="adj" fmla="val 2082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4000"/>
              <a:buFont typeface="Arial"/>
              <a:buNone/>
            </a:pPr>
            <a:r>
              <a:rPr lang="en-US" sz="4000" b="1" i="0" u="none">
                <a:solidFill>
                  <a:srgbClr val="1C1C1C"/>
                </a:solidFill>
                <a:ea typeface="Arial"/>
                <a:cs typeface="Arial"/>
                <a:sym typeface="Arial"/>
              </a:rPr>
              <a:t>Mixing Shades</a:t>
            </a:r>
            <a:endParaRPr/>
          </a:p>
        </p:txBody>
      </p:sp>
      <p:grpSp>
        <p:nvGrpSpPr>
          <p:cNvPr id="138" name="Google Shape;138;p11"/>
          <p:cNvGrpSpPr/>
          <p:nvPr/>
        </p:nvGrpSpPr>
        <p:grpSpPr>
          <a:xfrm>
            <a:off x="987424" y="3440112"/>
            <a:ext cx="7159625" cy="1131887"/>
            <a:chOff x="1014764" y="3554758"/>
            <a:chExt cx="7160006" cy="1131834"/>
          </a:xfrm>
        </p:grpSpPr>
        <p:sp>
          <p:nvSpPr>
            <p:cNvPr id="139" name="Google Shape;139;p11"/>
            <p:cNvSpPr/>
            <p:nvPr/>
          </p:nvSpPr>
          <p:spPr>
            <a:xfrm>
              <a:off x="1014764" y="3554758"/>
              <a:ext cx="1131947" cy="1131834"/>
            </a:xfrm>
            <a:prstGeom prst="ellipse">
              <a:avLst/>
            </a:prstGeom>
            <a:solidFill>
              <a:srgbClr val="2B0097"/>
            </a:solidFill>
            <a:ln w="12700" cap="flat" cmpd="sng">
              <a:solidFill>
                <a:srgbClr val="2B009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NTR"/>
                <a:ea typeface="NTR"/>
                <a:cs typeface="NTR"/>
                <a:sym typeface="NTR"/>
              </a:endParaRPr>
            </a:p>
          </p:txBody>
        </p:sp>
        <p:sp>
          <p:nvSpPr>
            <p:cNvPr id="140" name="Google Shape;140;p11"/>
            <p:cNvSpPr/>
            <p:nvPr/>
          </p:nvSpPr>
          <p:spPr>
            <a:xfrm>
              <a:off x="2219740" y="3554758"/>
              <a:ext cx="1131948" cy="1131834"/>
            </a:xfrm>
            <a:prstGeom prst="ellipse">
              <a:avLst/>
            </a:prstGeom>
            <a:solidFill>
              <a:srgbClr val="250480"/>
            </a:solidFill>
            <a:ln w="12700" cap="flat" cmpd="sng">
              <a:solidFill>
                <a:srgbClr val="25048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NTR"/>
                <a:ea typeface="NTR"/>
                <a:cs typeface="NTR"/>
                <a:sym typeface="NTR"/>
              </a:endParaRPr>
            </a:p>
          </p:txBody>
        </p:sp>
        <p:sp>
          <p:nvSpPr>
            <p:cNvPr id="141" name="Google Shape;141;p11"/>
            <p:cNvSpPr/>
            <p:nvPr/>
          </p:nvSpPr>
          <p:spPr>
            <a:xfrm>
              <a:off x="3426304" y="3554758"/>
              <a:ext cx="1131948" cy="1131834"/>
            </a:xfrm>
            <a:prstGeom prst="ellipse">
              <a:avLst/>
            </a:prstGeom>
            <a:solidFill>
              <a:srgbClr val="210D6F"/>
            </a:solidFill>
            <a:ln w="12700" cap="flat" cmpd="sng">
              <a:solidFill>
                <a:srgbClr val="25048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NTR"/>
                <a:ea typeface="NTR"/>
                <a:cs typeface="NTR"/>
                <a:sym typeface="NTR"/>
              </a:endParaRPr>
            </a:p>
          </p:txBody>
        </p:sp>
        <p:sp>
          <p:nvSpPr>
            <p:cNvPr id="142" name="Google Shape;142;p11"/>
            <p:cNvSpPr/>
            <p:nvPr/>
          </p:nvSpPr>
          <p:spPr>
            <a:xfrm>
              <a:off x="4631282" y="3554758"/>
              <a:ext cx="1131947" cy="1131834"/>
            </a:xfrm>
            <a:prstGeom prst="ellipse">
              <a:avLst/>
            </a:prstGeom>
            <a:solidFill>
              <a:srgbClr val="22165A"/>
            </a:solidFill>
            <a:ln w="12700" cap="flat" cmpd="sng">
              <a:solidFill>
                <a:srgbClr val="22165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NTR"/>
                <a:ea typeface="NTR"/>
                <a:cs typeface="NTR"/>
                <a:sym typeface="NTR"/>
              </a:endParaRPr>
            </a:p>
          </p:txBody>
        </p:sp>
        <p:sp>
          <p:nvSpPr>
            <p:cNvPr id="143" name="Google Shape;143;p11"/>
            <p:cNvSpPr/>
            <p:nvPr/>
          </p:nvSpPr>
          <p:spPr>
            <a:xfrm>
              <a:off x="5836258" y="3554758"/>
              <a:ext cx="1133535" cy="1131834"/>
            </a:xfrm>
            <a:prstGeom prst="ellipse">
              <a:avLst/>
            </a:prstGeom>
            <a:solidFill>
              <a:srgbClr val="221659"/>
            </a:solidFill>
            <a:ln w="12700" cap="flat" cmpd="sng">
              <a:solidFill>
                <a:srgbClr val="22165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dirty="0">
                <a:solidFill>
                  <a:schemeClr val="dk1"/>
                </a:solidFill>
                <a:latin typeface="NTR"/>
                <a:ea typeface="NTR"/>
                <a:cs typeface="NTR"/>
                <a:sym typeface="NTR"/>
              </a:endParaRPr>
            </a:p>
          </p:txBody>
        </p:sp>
        <p:sp>
          <p:nvSpPr>
            <p:cNvPr id="144" name="Google Shape;144;p11"/>
            <p:cNvSpPr/>
            <p:nvPr/>
          </p:nvSpPr>
          <p:spPr>
            <a:xfrm>
              <a:off x="7042822" y="3554758"/>
              <a:ext cx="1131948" cy="1131834"/>
            </a:xfrm>
            <a:prstGeom prst="ellipse">
              <a:avLst/>
            </a:prstGeom>
            <a:solidFill>
              <a:srgbClr val="0B0045"/>
            </a:solidFill>
            <a:ln w="12700" cap="flat" cmpd="sng">
              <a:solidFill>
                <a:srgbClr val="0B004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NTR"/>
                <a:ea typeface="NTR"/>
                <a:cs typeface="NTR"/>
                <a:sym typeface="NT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757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2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35731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4000"/>
              <a:buFont typeface="Arial"/>
              <a:buNone/>
            </a:pPr>
            <a:r>
              <a:rPr lang="en-US" sz="4000" b="1" i="0" u="none" dirty="0">
                <a:solidFill>
                  <a:srgbClr val="1C1C1C"/>
                </a:solidFill>
                <a:latin typeface="+mn-lt"/>
                <a:ea typeface="Arial"/>
                <a:cs typeface="Arial"/>
                <a:sym typeface="Arial"/>
              </a:rPr>
              <a:t>Warm and Cool </a:t>
            </a:r>
            <a:r>
              <a:rPr lang="en-US" sz="4000" b="1" i="0" u="none" dirty="0" smtClean="0">
                <a:solidFill>
                  <a:srgbClr val="1C1C1C"/>
                </a:solidFill>
                <a:latin typeface="+mn-lt"/>
                <a:ea typeface="Arial"/>
                <a:cs typeface="Arial"/>
                <a:sym typeface="Arial"/>
              </a:rPr>
              <a:t>Colours</a:t>
            </a:r>
            <a:endParaRPr dirty="0">
              <a:latin typeface="+mn-lt"/>
            </a:endParaRPr>
          </a:p>
        </p:txBody>
      </p:sp>
      <p:pic>
        <p:nvPicPr>
          <p:cNvPr id="151" name="Google Shape;151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3600001">
            <a:off x="2920993" y="2204656"/>
            <a:ext cx="3335338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2"/>
          <p:cNvSpPr txBox="1"/>
          <p:nvPr/>
        </p:nvSpPr>
        <p:spPr>
          <a:xfrm rot="5400000">
            <a:off x="2314575" y="3886200"/>
            <a:ext cx="4548187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TR"/>
              <a:buNone/>
            </a:pPr>
            <a:r>
              <a:rPr lang="en-US" sz="1800" b="0" i="0" u="none" dirty="0">
                <a:solidFill>
                  <a:schemeClr val="dk1"/>
                </a:solidFill>
                <a:latin typeface="NTR"/>
                <a:ea typeface="NTR"/>
                <a:cs typeface="NTR"/>
                <a:sym typeface="NTR"/>
              </a:rPr>
              <a:t>-----------------------------</a:t>
            </a:r>
            <a:endParaRPr dirty="0"/>
          </a:p>
        </p:txBody>
      </p:sp>
      <p:sp>
        <p:nvSpPr>
          <p:cNvPr id="153" name="Google Shape;153;p12"/>
          <p:cNvSpPr>
            <a:spLocks noGrp="1"/>
          </p:cNvSpPr>
          <p:nvPr>
            <p:ph type="body" idx="4294967295"/>
          </p:nvPr>
        </p:nvSpPr>
        <p:spPr>
          <a:xfrm>
            <a:off x="1014480" y="3462336"/>
            <a:ext cx="2243137" cy="121761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Arial"/>
              <a:buNone/>
            </a:pPr>
            <a:r>
              <a:rPr lang="en-US" dirty="0">
                <a:latin typeface="+mn-lt"/>
                <a:ea typeface="Arial"/>
                <a:cs typeface="Arial"/>
                <a:sym typeface="Arial"/>
              </a:rPr>
              <a:t>w</a:t>
            </a:r>
            <a:r>
              <a:rPr lang="en-US" sz="1800" b="0" i="0" u="none" strike="noStrike" cap="none" dirty="0">
                <a:solidFill>
                  <a:srgbClr val="1C1C1C"/>
                </a:solidFill>
                <a:latin typeface="+mn-lt"/>
                <a:ea typeface="Arial"/>
                <a:cs typeface="Arial"/>
                <a:sym typeface="Arial"/>
              </a:rPr>
              <a:t>arm </a:t>
            </a:r>
            <a:r>
              <a:rPr lang="en-US" dirty="0" smtClean="0">
                <a:latin typeface="+mn-lt"/>
                <a:ea typeface="Arial"/>
                <a:cs typeface="Arial"/>
                <a:sym typeface="Arial"/>
              </a:rPr>
              <a:t>c</a:t>
            </a:r>
            <a:r>
              <a:rPr lang="en-US" sz="1800" b="0" i="0" u="none" strike="noStrike" cap="none" dirty="0" smtClean="0">
                <a:solidFill>
                  <a:srgbClr val="1C1C1C"/>
                </a:solidFill>
                <a:latin typeface="+mn-lt"/>
                <a:ea typeface="Arial"/>
                <a:cs typeface="Arial"/>
                <a:sym typeface="Arial"/>
              </a:rPr>
              <a:t>olours</a:t>
            </a:r>
            <a:endParaRPr dirty="0">
              <a:latin typeface="+mn-lt"/>
            </a:endParaRPr>
          </a:p>
        </p:txBody>
      </p:sp>
      <p:sp>
        <p:nvSpPr>
          <p:cNvPr id="154" name="Google Shape;154;p12"/>
          <p:cNvSpPr/>
          <p:nvPr/>
        </p:nvSpPr>
        <p:spPr>
          <a:xfrm>
            <a:off x="5787174" y="3452018"/>
            <a:ext cx="2241550" cy="1217612"/>
          </a:xfrm>
          <a:prstGeom prst="roundRect">
            <a:avLst>
              <a:gd name="adj" fmla="val 558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Arial"/>
              <a:buNone/>
            </a:pPr>
            <a:r>
              <a:rPr lang="en-US" sz="1800" dirty="0">
                <a:solidFill>
                  <a:srgbClr val="1C1C1C"/>
                </a:solidFill>
              </a:rPr>
              <a:t>c</a:t>
            </a:r>
            <a:r>
              <a:rPr lang="en-US" sz="1800" b="0" i="0" u="none" dirty="0">
                <a:solidFill>
                  <a:srgbClr val="1C1C1C"/>
                </a:solidFill>
                <a:ea typeface="Arial"/>
                <a:cs typeface="Arial"/>
                <a:sym typeface="Arial"/>
              </a:rPr>
              <a:t>ool </a:t>
            </a:r>
            <a:r>
              <a:rPr lang="en-US" sz="1800" dirty="0" smtClean="0">
                <a:solidFill>
                  <a:srgbClr val="1C1C1C"/>
                </a:solidFill>
              </a:rPr>
              <a:t>c</a:t>
            </a:r>
            <a:r>
              <a:rPr lang="en-US" sz="1800" b="0" i="0" u="none" dirty="0" smtClean="0">
                <a:solidFill>
                  <a:srgbClr val="1C1C1C"/>
                </a:solidFill>
                <a:ea typeface="Arial"/>
                <a:cs typeface="Arial"/>
                <a:sym typeface="Arial"/>
              </a:rPr>
              <a:t>olours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57262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"/>
          <a:stretch/>
        </p:blipFill>
        <p:spPr>
          <a:xfrm>
            <a:off x="4649787" y="3484004"/>
            <a:ext cx="3736975" cy="26008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8"/>
          <a:stretch/>
        </p:blipFill>
        <p:spPr>
          <a:xfrm>
            <a:off x="755650" y="3485217"/>
            <a:ext cx="3719512" cy="2599670"/>
          </a:xfrm>
          <a:prstGeom prst="rect">
            <a:avLst/>
          </a:prstGeom>
        </p:spPr>
      </p:pic>
      <p:sp>
        <p:nvSpPr>
          <p:cNvPr id="159" name="Google Shape;159;p13"/>
          <p:cNvSpPr/>
          <p:nvPr/>
        </p:nvSpPr>
        <p:spPr>
          <a:xfrm>
            <a:off x="755650" y="1585912"/>
            <a:ext cx="3719512" cy="4498975"/>
          </a:xfrm>
          <a:prstGeom prst="roundRect">
            <a:avLst>
              <a:gd name="adj" fmla="val 1066"/>
            </a:avLst>
          </a:prstGeom>
          <a:noFill/>
          <a:ln w="28575" cap="flat" cmpd="sng">
            <a:solidFill>
              <a:srgbClr val="FF66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NTR"/>
              <a:ea typeface="NTR"/>
              <a:cs typeface="NTR"/>
              <a:sym typeface="NTR"/>
            </a:endParaRPr>
          </a:p>
        </p:txBody>
      </p:sp>
      <p:sp>
        <p:nvSpPr>
          <p:cNvPr id="160" name="Google Shape;160;p13"/>
          <p:cNvSpPr>
            <a:spLocks noGrp="1"/>
          </p:cNvSpPr>
          <p:nvPr>
            <p:ph type="title"/>
          </p:nvPr>
        </p:nvSpPr>
        <p:spPr>
          <a:xfrm>
            <a:off x="755650" y="511175"/>
            <a:ext cx="3816350" cy="135731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3600"/>
              <a:buFont typeface="Arial"/>
              <a:buNone/>
            </a:pPr>
            <a:r>
              <a:rPr lang="en-US" sz="3600" b="1" i="0" u="none" dirty="0">
                <a:solidFill>
                  <a:srgbClr val="FF6600"/>
                </a:solidFill>
                <a:latin typeface="+mn-lt"/>
                <a:ea typeface="Arial"/>
                <a:cs typeface="Arial"/>
                <a:sym typeface="Arial"/>
              </a:rPr>
              <a:t>Warm </a:t>
            </a:r>
            <a:r>
              <a:rPr lang="en-US" sz="3600" b="1" i="0" u="none" dirty="0" smtClean="0">
                <a:solidFill>
                  <a:srgbClr val="FF6600"/>
                </a:solidFill>
                <a:latin typeface="+mn-lt"/>
                <a:ea typeface="Arial"/>
                <a:cs typeface="Arial"/>
                <a:sym typeface="Arial"/>
              </a:rPr>
              <a:t>Colours</a:t>
            </a:r>
            <a:endParaRPr sz="3600" dirty="0">
              <a:solidFill>
                <a:srgbClr val="FF6600"/>
              </a:solidFill>
              <a:latin typeface="+mn-lt"/>
            </a:endParaRPr>
          </a:p>
        </p:txBody>
      </p:sp>
      <p:sp>
        <p:nvSpPr>
          <p:cNvPr id="161" name="Google Shape;161;p13"/>
          <p:cNvSpPr txBox="1"/>
          <p:nvPr/>
        </p:nvSpPr>
        <p:spPr>
          <a:xfrm>
            <a:off x="755650" y="1947862"/>
            <a:ext cx="3719512" cy="922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Red, orange, and yellow are warm </a:t>
            </a:r>
            <a:r>
              <a:rPr lang="en-US" sz="1800" b="0" i="0" u="none" dirty="0" smtClean="0">
                <a:solidFill>
                  <a:schemeClr val="dk1"/>
                </a:solidFill>
                <a:ea typeface="Arial"/>
                <a:cs typeface="Arial"/>
                <a:sym typeface="Arial"/>
              </a:rPr>
              <a:t>colours</a:t>
            </a:r>
            <a:r>
              <a:rPr lang="en-US" sz="1800" b="0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. They make us think of sun, warmth, and co</a:t>
            </a:r>
            <a:r>
              <a:rPr lang="en-US" sz="1800" dirty="0">
                <a:solidFill>
                  <a:schemeClr val="dk1"/>
                </a:solidFill>
              </a:rPr>
              <a:t>z</a:t>
            </a:r>
            <a:r>
              <a:rPr lang="en-US" sz="1800" b="0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y things.</a:t>
            </a:r>
            <a:endParaRPr dirty="0"/>
          </a:p>
        </p:txBody>
      </p:sp>
      <p:sp>
        <p:nvSpPr>
          <p:cNvPr id="163" name="Google Shape;163;p13"/>
          <p:cNvSpPr/>
          <p:nvPr/>
        </p:nvSpPr>
        <p:spPr>
          <a:xfrm>
            <a:off x="4572000" y="511175"/>
            <a:ext cx="3814762" cy="1357312"/>
          </a:xfrm>
          <a:prstGeom prst="roundRect">
            <a:avLst>
              <a:gd name="adj" fmla="val 2082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4000"/>
              <a:buFont typeface="Arial"/>
              <a:buNone/>
            </a:pPr>
            <a:r>
              <a:rPr lang="en-US" sz="3600" b="1" i="0" u="none" dirty="0">
                <a:solidFill>
                  <a:srgbClr val="18A0DB"/>
                </a:solidFill>
                <a:ea typeface="Arial"/>
                <a:cs typeface="Arial"/>
                <a:sym typeface="Arial"/>
              </a:rPr>
              <a:t>Cool </a:t>
            </a:r>
            <a:r>
              <a:rPr lang="en-US" sz="3600" b="1" i="0" u="none" dirty="0" smtClean="0">
                <a:solidFill>
                  <a:srgbClr val="18A0DB"/>
                </a:solidFill>
                <a:ea typeface="Arial"/>
                <a:cs typeface="Arial"/>
                <a:sym typeface="Arial"/>
              </a:rPr>
              <a:t>Colours</a:t>
            </a:r>
            <a:endParaRPr sz="3600" dirty="0">
              <a:solidFill>
                <a:srgbClr val="18A0DB"/>
              </a:solidFill>
            </a:endParaRPr>
          </a:p>
        </p:txBody>
      </p:sp>
      <p:sp>
        <p:nvSpPr>
          <p:cNvPr id="164" name="Google Shape;164;p13"/>
          <p:cNvSpPr/>
          <p:nvPr/>
        </p:nvSpPr>
        <p:spPr>
          <a:xfrm>
            <a:off x="4649787" y="1585912"/>
            <a:ext cx="3738562" cy="4498975"/>
          </a:xfrm>
          <a:prstGeom prst="roundRect">
            <a:avLst>
              <a:gd name="adj" fmla="val 1066"/>
            </a:avLst>
          </a:prstGeom>
          <a:noFill/>
          <a:ln w="28575" cap="flat" cmpd="sng">
            <a:solidFill>
              <a:srgbClr val="18A0D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NTR"/>
              <a:ea typeface="NTR"/>
              <a:cs typeface="NTR"/>
              <a:sym typeface="NTR"/>
            </a:endParaRPr>
          </a:p>
        </p:txBody>
      </p:sp>
      <p:sp>
        <p:nvSpPr>
          <p:cNvPr id="166" name="Google Shape;166;p13"/>
          <p:cNvSpPr txBox="1"/>
          <p:nvPr/>
        </p:nvSpPr>
        <p:spPr>
          <a:xfrm>
            <a:off x="4649787" y="1947862"/>
            <a:ext cx="3738562" cy="922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Green, blue, and purple are cool </a:t>
            </a:r>
            <a:r>
              <a:rPr lang="en-US" sz="1800" b="0" i="0" u="none" dirty="0" smtClean="0">
                <a:solidFill>
                  <a:schemeClr val="dk1"/>
                </a:solidFill>
                <a:ea typeface="Arial"/>
                <a:cs typeface="Arial"/>
                <a:sym typeface="Arial"/>
              </a:rPr>
              <a:t>colours</a:t>
            </a:r>
            <a:r>
              <a:rPr lang="en-US" sz="1800" b="0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. They make us think of  fresh, calm, and chilly things.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581106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Content Placeholder 6"/>
          <p:cNvSpPr>
            <a:spLocks/>
          </p:cNvSpPr>
          <p:nvPr/>
        </p:nvSpPr>
        <p:spPr bwMode="auto">
          <a:xfrm>
            <a:off x="2347913" y="1465263"/>
            <a:ext cx="4448175" cy="2128837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GB" altLang="en-US">
                <a:latin typeface="Twinkl" pitchFamily="2" charset="0"/>
              </a:rPr>
              <a:t>You will need…</a:t>
            </a:r>
          </a:p>
        </p:txBody>
      </p:sp>
      <p:sp>
        <p:nvSpPr>
          <p:cNvPr id="27652" name="Title 5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357313"/>
          </a:xfrm>
        </p:spPr>
        <p:txBody>
          <a:bodyPr/>
          <a:lstStyle/>
          <a:p>
            <a:pPr algn="ctr" eaLnBrk="1" hangingPunct="1"/>
            <a:r>
              <a:rPr lang="en-GB" altLang="en-US" dirty="0">
                <a:latin typeface="Twinkl" pitchFamily="2" charset="0"/>
              </a:rPr>
              <a:t>Kandinsky Circle Painting </a:t>
            </a:r>
          </a:p>
        </p:txBody>
      </p:sp>
      <p:sp>
        <p:nvSpPr>
          <p:cNvPr id="33" name="Content Placeholder 6"/>
          <p:cNvSpPr txBox="1">
            <a:spLocks/>
          </p:cNvSpPr>
          <p:nvPr/>
        </p:nvSpPr>
        <p:spPr>
          <a:xfrm>
            <a:off x="755650" y="3506788"/>
            <a:ext cx="7632700" cy="2578100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lIns="252000" tIns="252000" rIns="252000" bIns="25200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auto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GB" altLang="en-US" dirty="0">
                <a:latin typeface="Twinkl" pitchFamily="2" charset="0"/>
              </a:rPr>
              <a:t>Experiment with mixing </a:t>
            </a:r>
            <a:r>
              <a:rPr lang="en-GB" altLang="en-US" dirty="0" smtClean="0">
                <a:latin typeface="Twinkl" pitchFamily="2" charset="0"/>
              </a:rPr>
              <a:t>colours </a:t>
            </a:r>
            <a:r>
              <a:rPr lang="en-GB" altLang="en-US" dirty="0">
                <a:latin typeface="Twinkl" pitchFamily="2" charset="0"/>
              </a:rPr>
              <a:t>together. Use white to make them lighter and black to make them darker. Make some </a:t>
            </a:r>
            <a:r>
              <a:rPr lang="en-GB" altLang="en-US" dirty="0" smtClean="0">
                <a:latin typeface="Twinkl" pitchFamily="2" charset="0"/>
              </a:rPr>
              <a:t>colours </a:t>
            </a:r>
            <a:r>
              <a:rPr lang="en-GB" altLang="en-US" dirty="0">
                <a:latin typeface="Twinkl" pitchFamily="2" charset="0"/>
              </a:rPr>
              <a:t>that you like.  </a:t>
            </a:r>
          </a:p>
          <a:p>
            <a:pPr marL="342900" indent="-342900" fontAlgn="auto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GB" altLang="en-US" dirty="0">
                <a:latin typeface="Twinkl" pitchFamily="2" charset="0"/>
              </a:rPr>
              <a:t>In each square of your template, paint a dot. Use a different </a:t>
            </a:r>
            <a:r>
              <a:rPr lang="en-GB" altLang="en-US" dirty="0" smtClean="0">
                <a:latin typeface="Twinkl" pitchFamily="2" charset="0"/>
              </a:rPr>
              <a:t>colour </a:t>
            </a:r>
            <a:r>
              <a:rPr lang="en-GB" altLang="en-US" dirty="0">
                <a:latin typeface="Twinkl" pitchFamily="2" charset="0"/>
              </a:rPr>
              <a:t>for each one.  </a:t>
            </a:r>
          </a:p>
          <a:p>
            <a:pPr marL="342900" indent="-342900" fontAlgn="auto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GB" altLang="en-US" dirty="0">
                <a:latin typeface="Twinkl" pitchFamily="2" charset="0"/>
              </a:rPr>
              <a:t>Around each dot, paint a circle in a different </a:t>
            </a:r>
            <a:r>
              <a:rPr lang="en-GB" altLang="en-US" dirty="0" smtClean="0">
                <a:latin typeface="Twinkl" pitchFamily="2" charset="0"/>
              </a:rPr>
              <a:t>colour</a:t>
            </a:r>
            <a:r>
              <a:rPr lang="en-GB" altLang="en-US" dirty="0">
                <a:latin typeface="Twinkl" pitchFamily="2" charset="0"/>
              </a:rPr>
              <a:t>. </a:t>
            </a:r>
          </a:p>
          <a:p>
            <a:pPr marL="342900" indent="-342900" fontAlgn="auto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GB" altLang="en-US" dirty="0">
                <a:latin typeface="Twinkl" pitchFamily="2" charset="0"/>
              </a:rPr>
              <a:t>Around each circle, paint a larger circle in a new </a:t>
            </a:r>
            <a:r>
              <a:rPr lang="en-GB" altLang="en-US" dirty="0" smtClean="0">
                <a:latin typeface="Twinkl" pitchFamily="2" charset="0"/>
              </a:rPr>
              <a:t>colour</a:t>
            </a:r>
            <a:r>
              <a:rPr lang="en-GB" altLang="en-US" dirty="0">
                <a:latin typeface="Twinkl" pitchFamily="2" charset="0"/>
              </a:rPr>
              <a:t>. </a:t>
            </a:r>
          </a:p>
          <a:p>
            <a:pPr marL="342900" indent="-342900" fontAlgn="auto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GB" altLang="en-US" dirty="0">
                <a:latin typeface="Twinkl" pitchFamily="2" charset="0"/>
              </a:rPr>
              <a:t>Finally, fill in any white space you have left in each square in another </a:t>
            </a:r>
            <a:r>
              <a:rPr lang="en-GB" altLang="en-US" dirty="0" smtClean="0">
                <a:latin typeface="Twinkl" pitchFamily="2" charset="0"/>
              </a:rPr>
              <a:t>colour</a:t>
            </a:r>
            <a:r>
              <a:rPr lang="en-GB" altLang="en-US" dirty="0">
                <a:latin typeface="Twinkl" pitchFamily="2" charset="0"/>
              </a:rPr>
              <a:t>. </a:t>
            </a:r>
          </a:p>
        </p:txBody>
      </p:sp>
      <p:sp>
        <p:nvSpPr>
          <p:cNvPr id="35" name="Oval 34"/>
          <p:cNvSpPr/>
          <p:nvPr/>
        </p:nvSpPr>
        <p:spPr>
          <a:xfrm>
            <a:off x="5717807" y="2166938"/>
            <a:ext cx="1079500" cy="1077912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4" name="Oval 33"/>
          <p:cNvSpPr/>
          <p:nvPr/>
        </p:nvSpPr>
        <p:spPr>
          <a:xfrm>
            <a:off x="2226736" y="2166938"/>
            <a:ext cx="1077913" cy="1077912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5" name="Oval 24"/>
          <p:cNvSpPr/>
          <p:nvPr/>
        </p:nvSpPr>
        <p:spPr>
          <a:xfrm>
            <a:off x="3398469" y="2166938"/>
            <a:ext cx="1079500" cy="1077912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6" name="Oval 25"/>
          <p:cNvSpPr/>
          <p:nvPr/>
        </p:nvSpPr>
        <p:spPr>
          <a:xfrm>
            <a:off x="4558932" y="2166938"/>
            <a:ext cx="1077912" cy="1077912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7660" name="TextBox 42"/>
          <p:cNvSpPr txBox="1">
            <a:spLocks noChangeArrowheads="1"/>
          </p:cNvSpPr>
          <p:nvPr/>
        </p:nvSpPr>
        <p:spPr bwMode="auto">
          <a:xfrm>
            <a:off x="2179825" y="3260853"/>
            <a:ext cx="11717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1000" dirty="0">
                <a:solidFill>
                  <a:schemeClr val="tx1"/>
                </a:solidFill>
                <a:latin typeface="Twinkl" pitchFamily="2" charset="0"/>
              </a:rPr>
              <a:t>paper folded into four squares</a:t>
            </a:r>
          </a:p>
        </p:txBody>
      </p:sp>
      <p:sp>
        <p:nvSpPr>
          <p:cNvPr id="27661" name="TextBox 43"/>
          <p:cNvSpPr txBox="1">
            <a:spLocks noChangeArrowheads="1"/>
          </p:cNvSpPr>
          <p:nvPr/>
        </p:nvSpPr>
        <p:spPr bwMode="auto">
          <a:xfrm>
            <a:off x="3128594" y="3260853"/>
            <a:ext cx="161925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1000" dirty="0" smtClean="0">
                <a:solidFill>
                  <a:schemeClr val="tx1"/>
                </a:solidFill>
                <a:latin typeface="Twinkl" pitchFamily="2" charset="0"/>
              </a:rPr>
              <a:t>coloured </a:t>
            </a:r>
            <a:r>
              <a:rPr lang="en-GB" altLang="en-US" sz="1000" dirty="0">
                <a:solidFill>
                  <a:schemeClr val="tx1"/>
                </a:solidFill>
                <a:latin typeface="Twinkl" pitchFamily="2" charset="0"/>
              </a:rPr>
              <a:t>paint</a:t>
            </a:r>
          </a:p>
        </p:txBody>
      </p:sp>
      <p:sp>
        <p:nvSpPr>
          <p:cNvPr id="27662" name="TextBox 44"/>
          <p:cNvSpPr txBox="1">
            <a:spLocks noChangeArrowheads="1"/>
          </p:cNvSpPr>
          <p:nvPr/>
        </p:nvSpPr>
        <p:spPr bwMode="auto">
          <a:xfrm>
            <a:off x="4289057" y="3260853"/>
            <a:ext cx="16176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000" dirty="0">
                <a:solidFill>
                  <a:schemeClr val="tx1"/>
                </a:solidFill>
                <a:latin typeface="Twinkl" pitchFamily="2" charset="0"/>
              </a:rPr>
              <a:t>brushes</a:t>
            </a:r>
          </a:p>
        </p:txBody>
      </p:sp>
      <p:sp>
        <p:nvSpPr>
          <p:cNvPr id="27663" name="TextBox 46"/>
          <p:cNvSpPr txBox="1">
            <a:spLocks noChangeArrowheads="1"/>
          </p:cNvSpPr>
          <p:nvPr/>
        </p:nvSpPr>
        <p:spPr bwMode="auto">
          <a:xfrm>
            <a:off x="5303469" y="3260853"/>
            <a:ext cx="190976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000" dirty="0">
                <a:solidFill>
                  <a:schemeClr val="tx1"/>
                </a:solidFill>
                <a:latin typeface="Twinkl" pitchFamily="2" charset="0"/>
              </a:rPr>
              <a:t>water</a:t>
            </a:r>
          </a:p>
        </p:txBody>
      </p:sp>
      <p:pic>
        <p:nvPicPr>
          <p:cNvPr id="27668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119" y="2532063"/>
            <a:ext cx="528638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9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319" y="2266950"/>
            <a:ext cx="53975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0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094" y="2449513"/>
            <a:ext cx="604838" cy="75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1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88890">
            <a:off x="3704063" y="2186782"/>
            <a:ext cx="6683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2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532" y="2203450"/>
            <a:ext cx="557212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2432952" y="2449513"/>
            <a:ext cx="668020" cy="493713"/>
            <a:chOff x="1226820" y="1955800"/>
            <a:chExt cx="668020" cy="493713"/>
          </a:xfrm>
        </p:grpSpPr>
        <p:sp>
          <p:nvSpPr>
            <p:cNvPr id="3" name="Rectangle 2"/>
            <p:cNvSpPr/>
            <p:nvPr/>
          </p:nvSpPr>
          <p:spPr>
            <a:xfrm>
              <a:off x="1226820" y="1960880"/>
              <a:ext cx="668020" cy="48863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" name="Straight Connector 5"/>
            <p:cNvCxnSpPr>
              <a:endCxn id="3" idx="2"/>
            </p:cNvCxnSpPr>
            <p:nvPr/>
          </p:nvCxnSpPr>
          <p:spPr>
            <a:xfrm>
              <a:off x="1559560" y="1955800"/>
              <a:ext cx="1270" cy="49371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>
              <a:off x="1226820" y="2202656"/>
              <a:ext cx="66802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853" y="2310766"/>
            <a:ext cx="612149" cy="7434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09"/>
          <a:stretch/>
        </p:blipFill>
        <p:spPr>
          <a:xfrm rot="12433797">
            <a:off x="5011184" y="2244818"/>
            <a:ext cx="146420" cy="100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328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andinsky Valentine's Day Painting Activit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4" t="2910" r="22359" b="4029"/>
          <a:stretch/>
        </p:blipFill>
        <p:spPr bwMode="auto">
          <a:xfrm>
            <a:off x="2195216" y="1397371"/>
            <a:ext cx="4772776" cy="372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11387" y="5170918"/>
            <a:ext cx="67404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Why not try doing your own concentric heart painting?</a:t>
            </a:r>
          </a:p>
          <a:p>
            <a:r>
              <a:rPr lang="en-GB" b="1" dirty="0" smtClean="0"/>
              <a:t>Try experimenting with other shapes and see what you can do. Enjoy and have fun! Don’t forget to end in your photos.</a:t>
            </a:r>
            <a:endParaRPr lang="en-GB" b="1" dirty="0"/>
          </a:p>
        </p:txBody>
      </p:sp>
      <p:sp>
        <p:nvSpPr>
          <p:cNvPr id="3" name="Rectangle 2"/>
          <p:cNvSpPr/>
          <p:nvPr/>
        </p:nvSpPr>
        <p:spPr>
          <a:xfrm>
            <a:off x="779665" y="640640"/>
            <a:ext cx="73949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4000" b="1" dirty="0" smtClean="0">
                <a:latin typeface="Twinkl" pitchFamily="2" charset="0"/>
              </a:rPr>
              <a:t>Kandinsky Painting Challenge </a:t>
            </a:r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26096322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5"/>
          <p:cNvSpPr txBox="1"/>
          <p:nvPr/>
        </p:nvSpPr>
        <p:spPr>
          <a:xfrm>
            <a:off x="800727" y="2386806"/>
            <a:ext cx="3549600" cy="3139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Wassily</a:t>
            </a:r>
            <a:r>
              <a:rPr lang="en-US" sz="1800" b="0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Kandinsky was</a:t>
            </a:r>
            <a:br>
              <a:rPr lang="en-US" sz="1800" b="0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</a:br>
            <a:r>
              <a:rPr lang="en-US" sz="1800" b="0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a Russian painter. </a:t>
            </a:r>
            <a:endParaRPr sz="1800" b="0" i="0" u="none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Many people think he was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the first abstract artist. </a:t>
            </a:r>
            <a:endParaRPr sz="1800" b="0" i="0" u="none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dirty="0">
                <a:solidFill>
                  <a:schemeClr val="dk1"/>
                </a:solidFill>
              </a:rPr>
              <a:t>Abstract art is a combination of </a:t>
            </a:r>
            <a:r>
              <a:rPr lang="en-US" sz="1800" dirty="0" smtClean="0">
                <a:solidFill>
                  <a:schemeClr val="dk1"/>
                </a:solidFill>
              </a:rPr>
              <a:t>colours</a:t>
            </a:r>
            <a:r>
              <a:rPr lang="en-US" sz="1800" dirty="0">
                <a:solidFill>
                  <a:schemeClr val="dk1"/>
                </a:solidFill>
              </a:rPr>
              <a:t>, lines, and shapes that are not meant to be realistic. </a:t>
            </a:r>
            <a:endParaRPr sz="18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28" name="Google Shape;28;p15"/>
          <p:cNvSpPr txBox="1"/>
          <p:nvPr/>
        </p:nvSpPr>
        <p:spPr>
          <a:xfrm>
            <a:off x="2678112" y="6248400"/>
            <a:ext cx="3787775" cy="96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500"/>
              <a:buFont typeface="Play"/>
              <a:buNone/>
            </a:pPr>
            <a:r>
              <a:rPr lang="en-US" sz="500" b="0" i="0" u="none" dirty="0">
                <a:latin typeface="Roboto" panose="02000000000000000000" pitchFamily="2" charset="0"/>
                <a:ea typeface="Roboto" panose="02000000000000000000" pitchFamily="2" charset="0"/>
                <a:cs typeface="Play"/>
                <a:sym typeface="Play"/>
              </a:rPr>
              <a:t>Photo courtesy of Playing Futures: Applied </a:t>
            </a:r>
            <a:r>
              <a:rPr lang="en-US" sz="500" b="0" i="0" u="none" dirty="0" err="1">
                <a:latin typeface="Roboto" panose="02000000000000000000" pitchFamily="2" charset="0"/>
                <a:ea typeface="Roboto" panose="02000000000000000000" pitchFamily="2" charset="0"/>
                <a:cs typeface="Play"/>
                <a:sym typeface="Play"/>
              </a:rPr>
              <a:t>Nomadology</a:t>
            </a:r>
            <a:r>
              <a:rPr lang="en-US" sz="500" b="0" i="0" u="none" dirty="0">
                <a:latin typeface="Roboto" panose="02000000000000000000" pitchFamily="2" charset="0"/>
                <a:ea typeface="Roboto" panose="02000000000000000000" pitchFamily="2" charset="0"/>
                <a:cs typeface="Play"/>
                <a:sym typeface="Play"/>
              </a:rPr>
              <a:t> (@flickr.com) - granted under creative commons </a:t>
            </a:r>
            <a:r>
              <a:rPr lang="en-US" sz="500" b="0" i="0" u="none" dirty="0" err="1">
                <a:latin typeface="Roboto" panose="02000000000000000000" pitchFamily="2" charset="0"/>
                <a:ea typeface="Roboto" panose="02000000000000000000" pitchFamily="2" charset="0"/>
                <a:cs typeface="Play"/>
                <a:sym typeface="Play"/>
              </a:rPr>
              <a:t>licence</a:t>
            </a:r>
            <a:r>
              <a:rPr lang="en-US" sz="500" b="0" i="0" u="none" dirty="0">
                <a:latin typeface="Roboto" panose="02000000000000000000" pitchFamily="2" charset="0"/>
                <a:ea typeface="Roboto" panose="02000000000000000000" pitchFamily="2" charset="0"/>
                <a:cs typeface="Play"/>
                <a:sym typeface="Play"/>
              </a:rPr>
              <a:t> – attribution</a:t>
            </a:r>
            <a:endParaRPr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9" name="Google Shape;29;p15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35731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4000"/>
              <a:buFont typeface="Arial"/>
              <a:buNone/>
            </a:pPr>
            <a:r>
              <a:rPr lang="en-US" sz="4000" b="1" i="0" u="none" dirty="0" err="1">
                <a:solidFill>
                  <a:srgbClr val="1C1C1C"/>
                </a:solidFill>
                <a:latin typeface="+mn-lt"/>
                <a:ea typeface="Arial"/>
                <a:cs typeface="Arial"/>
                <a:sym typeface="Arial"/>
              </a:rPr>
              <a:t>Wassily</a:t>
            </a:r>
            <a:r>
              <a:rPr lang="en-US" sz="4000" b="1" i="0" u="none" dirty="0">
                <a:solidFill>
                  <a:srgbClr val="1C1C1C"/>
                </a:solidFill>
                <a:latin typeface="+mn-lt"/>
                <a:ea typeface="Arial"/>
                <a:cs typeface="Arial"/>
                <a:sym typeface="Arial"/>
              </a:rPr>
              <a:t> Kandinsky </a:t>
            </a:r>
            <a:r>
              <a:rPr lang="en-US" sz="2200" dirty="0">
                <a:solidFill>
                  <a:schemeClr val="dk1"/>
                </a:solidFill>
                <a:latin typeface="+mn-lt"/>
              </a:rPr>
              <a:t>(1866 - 1944)</a:t>
            </a:r>
            <a:endParaRPr dirty="0">
              <a:latin typeface="+mn-lt"/>
            </a:endParaRPr>
          </a:p>
        </p:txBody>
      </p:sp>
      <p:sp>
        <p:nvSpPr>
          <p:cNvPr id="30" name="Google Shape;30;p15"/>
          <p:cNvSpPr txBox="1"/>
          <p:nvPr/>
        </p:nvSpPr>
        <p:spPr>
          <a:xfrm>
            <a:off x="4721225" y="5526087"/>
            <a:ext cx="3582988" cy="46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 b="1" i="0" u="none" dirty="0">
                <a:solidFill>
                  <a:schemeClr val="dk1"/>
                </a:solidFill>
                <a:ea typeface="Roboto" panose="02000000000000000000" pitchFamily="2" charset="0"/>
                <a:cs typeface="Arial"/>
                <a:sym typeface="Arial"/>
              </a:rPr>
              <a:t>Abstract Painting</a:t>
            </a:r>
            <a:endParaRPr dirty="0">
              <a:ea typeface="Roboto" panose="02000000000000000000" pitchFamily="2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 b="0" i="0" u="none" dirty="0">
                <a:solidFill>
                  <a:schemeClr val="dk1"/>
                </a:solidFill>
                <a:ea typeface="Roboto" panose="02000000000000000000" pitchFamily="2" charset="0"/>
                <a:cs typeface="Arial"/>
                <a:sym typeface="Arial"/>
              </a:rPr>
              <a:t>by </a:t>
            </a:r>
            <a:r>
              <a:rPr lang="en-US" sz="1200" b="0" i="0" u="none" dirty="0" err="1">
                <a:solidFill>
                  <a:schemeClr val="dk1"/>
                </a:solidFill>
                <a:ea typeface="Roboto" panose="02000000000000000000" pitchFamily="2" charset="0"/>
                <a:cs typeface="Arial"/>
                <a:sym typeface="Arial"/>
              </a:rPr>
              <a:t>Wassily</a:t>
            </a:r>
            <a:r>
              <a:rPr lang="en-US" sz="1200" b="0" i="0" u="none" dirty="0">
                <a:solidFill>
                  <a:schemeClr val="dk1"/>
                </a:solidFill>
                <a:ea typeface="Roboto" panose="02000000000000000000" pitchFamily="2" charset="0"/>
                <a:cs typeface="Arial"/>
                <a:sym typeface="Arial"/>
              </a:rPr>
              <a:t> Kandinsky</a:t>
            </a:r>
            <a:endParaRPr dirty="0">
              <a:ea typeface="Roboto" panose="02000000000000000000" pitchFamily="2" charset="0"/>
            </a:endParaRPr>
          </a:p>
        </p:txBody>
      </p:sp>
      <p:pic>
        <p:nvPicPr>
          <p:cNvPr id="31" name="Google Shape;31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21225" y="1941512"/>
            <a:ext cx="3582987" cy="34972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570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18" descr="C:\Users\Leeanne\Google Drive\Resources\Colour Chaos\6- Kandinsky\Kandinksy- Photopack\Sharon Mollerus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10910" y="728662"/>
            <a:ext cx="6522181" cy="4733916"/>
          </a:xfrm>
          <a:prstGeom prst="roundRect">
            <a:avLst>
              <a:gd name="adj" fmla="val 7676"/>
            </a:avLst>
          </a:prstGeom>
          <a:noFill/>
          <a:ln>
            <a:noFill/>
          </a:ln>
        </p:spPr>
      </p:pic>
      <p:sp>
        <p:nvSpPr>
          <p:cNvPr id="37" name="Google Shape;37;p18"/>
          <p:cNvSpPr txBox="1"/>
          <p:nvPr/>
        </p:nvSpPr>
        <p:spPr>
          <a:xfrm>
            <a:off x="1270000" y="5497512"/>
            <a:ext cx="66040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 dirty="0">
                <a:solidFill>
                  <a:schemeClr val="dk1"/>
                </a:solidFill>
                <a:ea typeface="Roboto" panose="02000000000000000000" pitchFamily="2" charset="0"/>
                <a:cs typeface="Arial"/>
                <a:sym typeface="Arial"/>
              </a:rPr>
              <a:t>Red Spot II (1921)</a:t>
            </a:r>
            <a:endParaRPr dirty="0">
              <a:ea typeface="Roboto" panose="02000000000000000000" pitchFamily="2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dirty="0">
                <a:solidFill>
                  <a:schemeClr val="dk1"/>
                </a:solidFill>
                <a:ea typeface="Roboto" panose="02000000000000000000" pitchFamily="2" charset="0"/>
                <a:cs typeface="Arial"/>
                <a:sym typeface="Arial"/>
              </a:rPr>
              <a:t>by </a:t>
            </a:r>
            <a:r>
              <a:rPr lang="en-US" sz="1800" b="0" i="0" u="none" dirty="0" err="1">
                <a:solidFill>
                  <a:schemeClr val="dk1"/>
                </a:solidFill>
                <a:ea typeface="Roboto" panose="02000000000000000000" pitchFamily="2" charset="0"/>
                <a:cs typeface="Arial"/>
                <a:sym typeface="Arial"/>
              </a:rPr>
              <a:t>Wassily</a:t>
            </a:r>
            <a:r>
              <a:rPr lang="en-US" sz="1800" b="0" i="0" u="none" dirty="0">
                <a:solidFill>
                  <a:schemeClr val="dk1"/>
                </a:solidFill>
                <a:ea typeface="Roboto" panose="02000000000000000000" pitchFamily="2" charset="0"/>
                <a:cs typeface="Arial"/>
                <a:sym typeface="Arial"/>
              </a:rPr>
              <a:t> Kandinsky</a:t>
            </a:r>
            <a:endParaRPr dirty="0">
              <a:ea typeface="Roboto" panose="02000000000000000000" pitchFamily="2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dirty="0">
              <a:solidFill>
                <a:schemeClr val="dk1"/>
              </a:solidFill>
              <a:ea typeface="Roboto" panose="02000000000000000000" pitchFamily="2" charset="0"/>
              <a:cs typeface="Arial"/>
              <a:sym typeface="Arial"/>
            </a:endParaRPr>
          </a:p>
        </p:txBody>
      </p:sp>
      <p:sp>
        <p:nvSpPr>
          <p:cNvPr id="38" name="Google Shape;38;p18"/>
          <p:cNvSpPr txBox="1"/>
          <p:nvPr/>
        </p:nvSpPr>
        <p:spPr>
          <a:xfrm>
            <a:off x="2678112" y="6248400"/>
            <a:ext cx="3787775" cy="96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500"/>
              <a:buFont typeface="Play"/>
              <a:buNone/>
            </a:pPr>
            <a:r>
              <a:rPr lang="en-US" sz="500" b="0" i="0" u="none">
                <a:solidFill>
                  <a:srgbClr val="BFBFBF"/>
                </a:solidFill>
                <a:latin typeface="Roboto" panose="02000000000000000000" pitchFamily="2" charset="0"/>
                <a:ea typeface="Roboto" panose="02000000000000000000" pitchFamily="2" charset="0"/>
                <a:cs typeface="Play"/>
                <a:sym typeface="Play"/>
              </a:rPr>
              <a:t>Photo courtesy of Sharon Mollerus (@flickr.com) - granted under creative commons licence – attribution</a:t>
            </a:r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2123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6"/>
          <p:cNvSpPr/>
          <p:nvPr/>
        </p:nvSpPr>
        <p:spPr>
          <a:xfrm>
            <a:off x="461962" y="323850"/>
            <a:ext cx="8220075" cy="1852612"/>
          </a:xfrm>
          <a:prstGeom prst="roundRect">
            <a:avLst>
              <a:gd name="adj" fmla="val 2082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3300"/>
              <a:buFont typeface="Arial"/>
              <a:buNone/>
            </a:pPr>
            <a:r>
              <a:rPr lang="en-US" sz="3300" b="1" i="0" u="none" dirty="0">
                <a:solidFill>
                  <a:srgbClr val="1C1C1C"/>
                </a:solidFill>
                <a:ea typeface="Arial"/>
                <a:cs typeface="Arial"/>
                <a:sym typeface="Arial"/>
              </a:rPr>
              <a:t>All </a:t>
            </a:r>
            <a:r>
              <a:rPr lang="en-US" sz="3300" b="1" dirty="0">
                <a:solidFill>
                  <a:srgbClr val="1C1C1C"/>
                </a:solidFill>
              </a:rPr>
              <a:t>A</a:t>
            </a:r>
            <a:r>
              <a:rPr lang="en-US" sz="3300" b="1" i="0" u="none" dirty="0">
                <a:solidFill>
                  <a:srgbClr val="1C1C1C"/>
                </a:solidFill>
                <a:ea typeface="Arial"/>
                <a:cs typeface="Arial"/>
                <a:sym typeface="Arial"/>
              </a:rPr>
              <a:t>bout </a:t>
            </a:r>
            <a:r>
              <a:rPr lang="en-US" sz="3300" b="1" i="0" u="none" dirty="0" err="1">
                <a:solidFill>
                  <a:srgbClr val="1C1C1C"/>
                </a:solidFill>
                <a:ea typeface="Arial"/>
                <a:cs typeface="Arial"/>
                <a:sym typeface="Arial"/>
              </a:rPr>
              <a:t>Wassily</a:t>
            </a:r>
            <a:r>
              <a:rPr lang="en-US" sz="3300" b="1" i="0" u="none" dirty="0">
                <a:solidFill>
                  <a:srgbClr val="1C1C1C"/>
                </a:solidFill>
                <a:ea typeface="Arial"/>
                <a:cs typeface="Arial"/>
                <a:sym typeface="Arial"/>
              </a:rPr>
              <a:t> Kandinsky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2200"/>
              <a:buFont typeface="Arial"/>
              <a:buNone/>
            </a:pPr>
            <a:endParaRPr dirty="0"/>
          </a:p>
        </p:txBody>
      </p:sp>
      <p:sp>
        <p:nvSpPr>
          <p:cNvPr id="44" name="Google Shape;44;p16"/>
          <p:cNvSpPr/>
          <p:nvPr/>
        </p:nvSpPr>
        <p:spPr>
          <a:xfrm>
            <a:off x="779462" y="2071687"/>
            <a:ext cx="3792537" cy="3657600"/>
          </a:xfrm>
          <a:prstGeom prst="roundRect">
            <a:avLst>
              <a:gd name="adj" fmla="val 1066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Wassily Kandinsky was born in Russia </a:t>
            </a:r>
            <a:r>
              <a:rPr lang="en-US" sz="1600" dirty="0" smtClean="0"/>
              <a:t>on the 4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December,</a:t>
            </a:r>
            <a:r>
              <a:rPr lang="en-US" sz="1600" dirty="0" smtClean="0"/>
              <a:t> </a:t>
            </a:r>
            <a:r>
              <a:rPr lang="en-US" sz="1600" dirty="0"/>
              <a:t>1866. When he grew up, he worked as a university teacher, but it didn’t make him happy. </a:t>
            </a:r>
            <a:endParaRPr sz="16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When he was 30, he left his job and went to art school. He found art school easy and excelled at his studies. </a:t>
            </a:r>
            <a:endParaRPr sz="16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Kandinsky thought a lot about colors and how they make people feel. He believed that </a:t>
            </a:r>
            <a:r>
              <a:rPr lang="en-US" sz="1600" dirty="0" smtClean="0"/>
              <a:t>colours </a:t>
            </a:r>
            <a:r>
              <a:rPr lang="en-US" sz="1600" dirty="0"/>
              <a:t>had a soul.</a:t>
            </a:r>
            <a:endParaRPr sz="1600" dirty="0"/>
          </a:p>
        </p:txBody>
      </p:sp>
      <p:pic>
        <p:nvPicPr>
          <p:cNvPr id="45" name="Google Shape;45;p16"/>
          <p:cNvPicPr preferRelativeResize="0"/>
          <p:nvPr/>
        </p:nvPicPr>
        <p:blipFill rotWithShape="1">
          <a:blip r:embed="rId3">
            <a:alphaModFix/>
          </a:blip>
          <a:srcRect l="2471" t="6540" r="435" b="15539"/>
          <a:stretch/>
        </p:blipFill>
        <p:spPr>
          <a:xfrm>
            <a:off x="4680336" y="2071687"/>
            <a:ext cx="3708014" cy="3657600"/>
          </a:xfrm>
          <a:prstGeom prst="roundRect">
            <a:avLst>
              <a:gd name="adj" fmla="val 0"/>
            </a:avLst>
          </a:prstGeom>
          <a:noFill/>
          <a:ln w="2857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6" name="Google Shape;46;p16"/>
          <p:cNvSpPr txBox="1"/>
          <p:nvPr/>
        </p:nvSpPr>
        <p:spPr>
          <a:xfrm>
            <a:off x="4680336" y="5810567"/>
            <a:ext cx="3708014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400" b="1" i="0" u="none" dirty="0" err="1">
                <a:solidFill>
                  <a:schemeClr val="dk1"/>
                </a:solidFill>
                <a:ea typeface="Roboto" panose="02000000000000000000" pitchFamily="2" charset="0"/>
                <a:cs typeface="Arial"/>
                <a:sym typeface="Arial"/>
              </a:rPr>
              <a:t>Wassily</a:t>
            </a:r>
            <a:r>
              <a:rPr lang="en-US" sz="1400" b="1" i="0" u="none" dirty="0">
                <a:solidFill>
                  <a:schemeClr val="dk1"/>
                </a:solidFill>
                <a:ea typeface="Roboto" panose="02000000000000000000" pitchFamily="2" charset="0"/>
                <a:cs typeface="Arial"/>
                <a:sym typeface="Arial"/>
              </a:rPr>
              <a:t> Kandinsky</a:t>
            </a:r>
            <a:endParaRPr sz="1400" dirty="0"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485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9"/>
          <p:cNvSpPr txBox="1"/>
          <p:nvPr/>
        </p:nvSpPr>
        <p:spPr>
          <a:xfrm>
            <a:off x="1270000" y="5497512"/>
            <a:ext cx="66040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1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Improvisation 26 (Rowing) (1912)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by </a:t>
            </a:r>
            <a:r>
              <a:rPr lang="en-US" sz="1800" b="0" i="0" u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Wassily</a:t>
            </a:r>
            <a:r>
              <a:rPr lang="en-US" sz="1800" b="0" i="0" u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Kandinsky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19"/>
          <p:cNvSpPr txBox="1"/>
          <p:nvPr/>
        </p:nvSpPr>
        <p:spPr>
          <a:xfrm>
            <a:off x="2678112" y="6248400"/>
            <a:ext cx="3787775" cy="96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500"/>
              <a:buFont typeface="Play"/>
              <a:buNone/>
            </a:pPr>
            <a:r>
              <a:rPr lang="en-US" sz="500" b="0" i="0" u="none">
                <a:latin typeface="Play"/>
                <a:ea typeface="Play"/>
                <a:cs typeface="Play"/>
                <a:sym typeface="Play"/>
              </a:rPr>
              <a:t>Photo courtesy of Sharon </a:t>
            </a:r>
            <a:r>
              <a:rPr lang="en-US" sz="500" b="0" i="0" u="none" dirty="0" err="1">
                <a:latin typeface="Play"/>
                <a:ea typeface="Play"/>
                <a:cs typeface="Play"/>
                <a:sym typeface="Play"/>
              </a:rPr>
              <a:t>Mollerus</a:t>
            </a:r>
            <a:r>
              <a:rPr lang="en-US" sz="500" b="0" i="0" u="none" dirty="0">
                <a:latin typeface="Play"/>
                <a:ea typeface="Play"/>
                <a:cs typeface="Play"/>
                <a:sym typeface="Play"/>
              </a:rPr>
              <a:t> (@flickr.com) - granted under creative commons </a:t>
            </a:r>
            <a:r>
              <a:rPr lang="en-US" sz="500" b="0" i="0" u="none" dirty="0" err="1">
                <a:latin typeface="Play"/>
                <a:ea typeface="Play"/>
                <a:cs typeface="Play"/>
                <a:sym typeface="Play"/>
              </a:rPr>
              <a:t>licence</a:t>
            </a:r>
            <a:r>
              <a:rPr lang="en-US" sz="500" b="0" i="0" u="none" dirty="0">
                <a:latin typeface="Play"/>
                <a:ea typeface="Play"/>
                <a:cs typeface="Play"/>
                <a:sym typeface="Play"/>
              </a:rPr>
              <a:t> – attribution</a:t>
            </a:r>
            <a:endParaRPr dirty="0"/>
          </a:p>
        </p:txBody>
      </p:sp>
      <p:pic>
        <p:nvPicPr>
          <p:cNvPr id="53" name="Google Shape;53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54227" y="728663"/>
            <a:ext cx="5235547" cy="4741222"/>
          </a:xfrm>
          <a:prstGeom prst="roundRect">
            <a:avLst>
              <a:gd name="adj" fmla="val 3832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6800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/>
          <a:stretch/>
        </p:blipFill>
        <p:spPr>
          <a:xfrm>
            <a:off x="0" y="1607262"/>
            <a:ext cx="5283054" cy="5250737"/>
          </a:xfrm>
          <a:prstGeom prst="rect">
            <a:avLst/>
          </a:prstGeom>
        </p:spPr>
      </p:pic>
      <p:sp>
        <p:nvSpPr>
          <p:cNvPr id="59" name="Google Shape;59;p17"/>
          <p:cNvSpPr/>
          <p:nvPr/>
        </p:nvSpPr>
        <p:spPr>
          <a:xfrm>
            <a:off x="4982007" y="2082800"/>
            <a:ext cx="3378201" cy="4002087"/>
          </a:xfrm>
          <a:prstGeom prst="roundRect">
            <a:avLst>
              <a:gd name="adj" fmla="val 1066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/>
              <a:t>Kandinsky was the first painter to stop painting pictures of real things and instead paint just using </a:t>
            </a:r>
            <a:r>
              <a:rPr lang="en-US" sz="1700" dirty="0" smtClean="0"/>
              <a:t>colours </a:t>
            </a:r>
            <a:r>
              <a:rPr lang="en-US" sz="1700" dirty="0"/>
              <a:t>and shapes. He believed that this let him paint honestly about his feelings.</a:t>
            </a:r>
            <a:endParaRPr sz="17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/>
              <a:t>Often Kandinsky would listen to music while he painted and try to paint what he heard. </a:t>
            </a:r>
            <a:endParaRPr sz="17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/>
              <a:t> </a:t>
            </a:r>
            <a:endParaRPr sz="17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/>
              <a:t>Other painters that came after him learned a lot from Kandinsky’s ideas.</a:t>
            </a:r>
            <a:endParaRPr sz="17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</p:txBody>
      </p:sp>
      <p:sp>
        <p:nvSpPr>
          <p:cNvPr id="60" name="Google Shape;60;p17"/>
          <p:cNvSpPr/>
          <p:nvPr/>
        </p:nvSpPr>
        <p:spPr>
          <a:xfrm>
            <a:off x="461962" y="472586"/>
            <a:ext cx="8220075" cy="1151331"/>
          </a:xfrm>
          <a:prstGeom prst="roundRect">
            <a:avLst>
              <a:gd name="adj" fmla="val 2082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3300"/>
              <a:buFont typeface="Arial"/>
              <a:buNone/>
            </a:pPr>
            <a:r>
              <a:rPr lang="en-US" sz="3300" b="1" i="0" u="none" dirty="0">
                <a:solidFill>
                  <a:srgbClr val="1C1C1C"/>
                </a:solidFill>
                <a:ea typeface="Arial"/>
                <a:cs typeface="Arial"/>
                <a:sym typeface="Arial"/>
              </a:rPr>
              <a:t>All </a:t>
            </a:r>
            <a:r>
              <a:rPr lang="en-US" sz="3300" b="1" dirty="0">
                <a:solidFill>
                  <a:srgbClr val="1C1C1C"/>
                </a:solidFill>
              </a:rPr>
              <a:t>A</a:t>
            </a:r>
            <a:r>
              <a:rPr lang="en-US" sz="3300" b="1" i="0" u="none" dirty="0">
                <a:solidFill>
                  <a:srgbClr val="1C1C1C"/>
                </a:solidFill>
                <a:ea typeface="Arial"/>
                <a:cs typeface="Arial"/>
                <a:sym typeface="Arial"/>
              </a:rPr>
              <a:t>bout Wassily Kandinsky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04760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1"/>
          <p:cNvSpPr/>
          <p:nvPr/>
        </p:nvSpPr>
        <p:spPr>
          <a:xfrm>
            <a:off x="3860800" y="1812925"/>
            <a:ext cx="4927599" cy="4435475"/>
          </a:xfrm>
          <a:prstGeom prst="roundRect">
            <a:avLst>
              <a:gd name="adj" fmla="val 558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500"/>
              <a:buFont typeface="Arial"/>
              <a:buNone/>
            </a:pPr>
            <a:r>
              <a:rPr lang="en-US" b="0" i="0" u="none" dirty="0">
                <a:solidFill>
                  <a:srgbClr val="1C1C1C"/>
                </a:solidFill>
                <a:ea typeface="Arial"/>
                <a:cs typeface="Arial"/>
                <a:sym typeface="Arial"/>
              </a:rPr>
              <a:t>What do you see when you look</a:t>
            </a:r>
            <a:br>
              <a:rPr lang="en-US" b="0" i="0" u="none" dirty="0">
                <a:solidFill>
                  <a:srgbClr val="1C1C1C"/>
                </a:solidFill>
                <a:ea typeface="Arial"/>
                <a:cs typeface="Arial"/>
                <a:sym typeface="Arial"/>
              </a:rPr>
            </a:br>
            <a:r>
              <a:rPr lang="en-US" b="0" i="0" u="none" dirty="0">
                <a:solidFill>
                  <a:srgbClr val="1C1C1C"/>
                </a:solidFill>
                <a:ea typeface="Arial"/>
                <a:cs typeface="Arial"/>
                <a:sym typeface="Arial"/>
              </a:rPr>
              <a:t>at this painting? </a:t>
            </a:r>
            <a:endParaRPr dirty="0"/>
          </a:p>
          <a:p>
            <a:pPr marL="0" marR="0" lvl="0" indent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C1C1C"/>
              </a:buClr>
              <a:buSzPts val="1500"/>
              <a:buFont typeface="Arial"/>
              <a:buNone/>
            </a:pPr>
            <a:r>
              <a:rPr lang="en-US" b="0" i="0" u="none" dirty="0">
                <a:solidFill>
                  <a:srgbClr val="1C1C1C"/>
                </a:solidFill>
                <a:ea typeface="Arial"/>
                <a:cs typeface="Arial"/>
                <a:sym typeface="Arial"/>
              </a:rPr>
              <a:t>How has the painting been made? </a:t>
            </a:r>
            <a:endParaRPr dirty="0"/>
          </a:p>
          <a:p>
            <a:pPr marL="0" marR="0" lvl="0" indent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C1C1C"/>
              </a:buClr>
              <a:buSzPts val="1500"/>
              <a:buFont typeface="Arial"/>
              <a:buNone/>
            </a:pPr>
            <a:r>
              <a:rPr lang="en-US" b="0" i="0" u="none" dirty="0">
                <a:solidFill>
                  <a:srgbClr val="1C1C1C"/>
                </a:solidFill>
                <a:ea typeface="Arial"/>
                <a:cs typeface="Arial"/>
                <a:sym typeface="Arial"/>
              </a:rPr>
              <a:t>What kind of </a:t>
            </a:r>
            <a:r>
              <a:rPr lang="en-US" b="0" i="0" u="none" dirty="0" smtClean="0">
                <a:solidFill>
                  <a:srgbClr val="1C1C1C"/>
                </a:solidFill>
                <a:ea typeface="Arial"/>
                <a:cs typeface="Arial"/>
                <a:sym typeface="Arial"/>
              </a:rPr>
              <a:t>colours </a:t>
            </a:r>
            <a:r>
              <a:rPr lang="en-US" b="0" i="0" u="none" dirty="0">
                <a:solidFill>
                  <a:srgbClr val="1C1C1C"/>
                </a:solidFill>
                <a:ea typeface="Arial"/>
                <a:cs typeface="Arial"/>
                <a:sym typeface="Arial"/>
              </a:rPr>
              <a:t>does Kandinsky use?</a:t>
            </a:r>
            <a:endParaRPr dirty="0"/>
          </a:p>
          <a:p>
            <a:pPr marL="0" marR="0" lvl="0" indent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C1C1C"/>
              </a:buClr>
              <a:buSzPts val="1500"/>
              <a:buFont typeface="Arial"/>
              <a:buNone/>
            </a:pPr>
            <a:r>
              <a:rPr lang="en-US" b="0" i="0" u="none" dirty="0">
                <a:solidFill>
                  <a:srgbClr val="1C1C1C"/>
                </a:solidFill>
                <a:ea typeface="Arial"/>
                <a:cs typeface="Arial"/>
                <a:sym typeface="Arial"/>
              </a:rPr>
              <a:t>How would you describe these </a:t>
            </a:r>
            <a:r>
              <a:rPr lang="en-US" b="0" i="0" u="none" dirty="0" smtClean="0">
                <a:solidFill>
                  <a:srgbClr val="1C1C1C"/>
                </a:solidFill>
                <a:ea typeface="Arial"/>
                <a:cs typeface="Arial"/>
                <a:sym typeface="Arial"/>
              </a:rPr>
              <a:t>colours</a:t>
            </a:r>
            <a:r>
              <a:rPr lang="en-US" b="0" i="0" u="none" dirty="0">
                <a:solidFill>
                  <a:srgbClr val="1C1C1C"/>
                </a:solidFill>
                <a:ea typeface="Arial"/>
                <a:cs typeface="Arial"/>
                <a:sym typeface="Arial"/>
              </a:rPr>
              <a:t>? </a:t>
            </a:r>
            <a:endParaRPr dirty="0"/>
          </a:p>
          <a:p>
            <a:pPr marL="0" marR="0" lvl="0" indent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C1C1C"/>
              </a:buClr>
              <a:buSzPts val="1500"/>
              <a:buFont typeface="Arial"/>
              <a:buNone/>
            </a:pPr>
            <a:r>
              <a:rPr lang="en-US" b="0" i="0" u="none" dirty="0">
                <a:solidFill>
                  <a:srgbClr val="1C1C1C"/>
                </a:solidFill>
                <a:ea typeface="Arial"/>
                <a:cs typeface="Arial"/>
                <a:sym typeface="Arial"/>
              </a:rPr>
              <a:t>What shapes can you see? </a:t>
            </a:r>
            <a:endParaRPr dirty="0"/>
          </a:p>
          <a:p>
            <a:pPr marL="0" marR="0" lvl="0" indent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C1C1C"/>
              </a:buClr>
              <a:buSzPts val="1500"/>
              <a:buFont typeface="Arial"/>
              <a:buNone/>
            </a:pPr>
            <a:r>
              <a:rPr lang="en-US" b="0" i="0" u="none" dirty="0">
                <a:solidFill>
                  <a:srgbClr val="1C1C1C"/>
                </a:solidFill>
                <a:ea typeface="Arial"/>
                <a:cs typeface="Arial"/>
                <a:sym typeface="Arial"/>
              </a:rPr>
              <a:t>What lines can you see? </a:t>
            </a:r>
            <a:endParaRPr dirty="0"/>
          </a:p>
          <a:p>
            <a:pPr marL="0" marR="0" lvl="0" indent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C1C1C"/>
              </a:buClr>
              <a:buSzPts val="1500"/>
              <a:buFont typeface="Arial"/>
              <a:buNone/>
            </a:pPr>
            <a:r>
              <a:rPr lang="en-US" b="0" i="0" u="none" dirty="0">
                <a:solidFill>
                  <a:srgbClr val="1C1C1C"/>
                </a:solidFill>
                <a:ea typeface="Arial"/>
                <a:cs typeface="Arial"/>
                <a:sym typeface="Arial"/>
              </a:rPr>
              <a:t>How do you think Kandinsky was feeling when he painted this? </a:t>
            </a:r>
            <a:endParaRPr dirty="0"/>
          </a:p>
          <a:p>
            <a:pPr marL="0" marR="0" lvl="0" indent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C1C1C"/>
              </a:buClr>
              <a:buSzPts val="1500"/>
              <a:buFont typeface="Arial"/>
              <a:buNone/>
            </a:pPr>
            <a:r>
              <a:rPr lang="en-US" b="0" i="0" u="none" dirty="0">
                <a:solidFill>
                  <a:srgbClr val="1C1C1C"/>
                </a:solidFill>
                <a:ea typeface="Arial"/>
                <a:cs typeface="Arial"/>
                <a:sym typeface="Arial"/>
              </a:rPr>
              <a:t>How does the painting make you feel?</a:t>
            </a:r>
            <a:endParaRPr dirty="0"/>
          </a:p>
          <a:p>
            <a:pPr marL="0" marR="0" lvl="0" indent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C1C1C"/>
              </a:buClr>
              <a:buSzPts val="1500"/>
              <a:buFont typeface="Arial"/>
              <a:buNone/>
            </a:pPr>
            <a:r>
              <a:rPr lang="en-US" b="0" i="0" u="none" dirty="0">
                <a:solidFill>
                  <a:srgbClr val="1C1C1C"/>
                </a:solidFill>
                <a:ea typeface="Arial"/>
                <a:cs typeface="Arial"/>
                <a:sym typeface="Arial"/>
              </a:rPr>
              <a:t>Do you like it? Why?</a:t>
            </a:r>
            <a:endParaRPr dirty="0"/>
          </a:p>
        </p:txBody>
      </p:sp>
      <p:sp>
        <p:nvSpPr>
          <p:cNvPr id="77" name="Google Shape;77;p21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595437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2900"/>
              <a:buFont typeface="Arial"/>
              <a:buNone/>
            </a:pPr>
            <a:r>
              <a:rPr lang="en-US" sz="2900" b="1" i="0" u="none" dirty="0">
                <a:solidFill>
                  <a:srgbClr val="1C1C1C"/>
                </a:solidFill>
                <a:latin typeface="+mn-lt"/>
                <a:ea typeface="Arial"/>
                <a:cs typeface="Arial"/>
                <a:sym typeface="Arial"/>
              </a:rPr>
              <a:t>Squares with Concentric Circles (1913)</a:t>
            </a:r>
            <a:endParaRPr dirty="0">
              <a:latin typeface="+mn-lt"/>
            </a:endParaRPr>
          </a:p>
        </p:txBody>
      </p:sp>
      <p:pic>
        <p:nvPicPr>
          <p:cNvPr id="78" name="Google Shape;78;p21"/>
          <p:cNvPicPr preferRelativeResize="0"/>
          <p:nvPr/>
        </p:nvPicPr>
        <p:blipFill rotWithShape="1">
          <a:blip r:embed="rId3">
            <a:alphaModFix/>
          </a:blip>
          <a:srcRect l="7083" t="7060" r="7522" b="6961"/>
          <a:stretch/>
        </p:blipFill>
        <p:spPr>
          <a:xfrm>
            <a:off x="842962" y="2063762"/>
            <a:ext cx="3052017" cy="2304427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21"/>
          <p:cNvSpPr txBox="1"/>
          <p:nvPr/>
        </p:nvSpPr>
        <p:spPr>
          <a:xfrm>
            <a:off x="2678112" y="6248400"/>
            <a:ext cx="3787775" cy="96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500"/>
              <a:buFont typeface="Play"/>
              <a:buNone/>
            </a:pPr>
            <a:r>
              <a:rPr lang="en-US" sz="500" b="0" i="0" u="none">
                <a:solidFill>
                  <a:srgbClr val="BFBFBF"/>
                </a:solidFill>
                <a:latin typeface="Play"/>
                <a:ea typeface="Play"/>
                <a:cs typeface="Play"/>
                <a:sym typeface="Play"/>
              </a:rPr>
              <a:t>Photo courtesy of NailsandNoms (@flickr.com) - granted under creative commons licence – attribution</a:t>
            </a:r>
            <a:endParaRPr/>
          </a:p>
        </p:txBody>
      </p:sp>
      <p:sp>
        <p:nvSpPr>
          <p:cNvPr id="80" name="Google Shape;80;p21"/>
          <p:cNvSpPr txBox="1"/>
          <p:nvPr/>
        </p:nvSpPr>
        <p:spPr>
          <a:xfrm>
            <a:off x="2089450" y="512775"/>
            <a:ext cx="4797000" cy="5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/>
              <a:t>Let’s Talk!</a:t>
            </a:r>
            <a:endParaRPr sz="3200" b="1" dirty="0"/>
          </a:p>
        </p:txBody>
      </p:sp>
    </p:spTree>
    <p:extLst>
      <p:ext uri="{BB962C8B-B14F-4D97-AF65-F5344CB8AC3E}">
        <p14:creationId xmlns:p14="http://schemas.microsoft.com/office/powerpoint/2010/main" val="3428768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9455" y="1923184"/>
            <a:ext cx="4616450" cy="3063875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3"/>
          <p:cNvSpPr/>
          <p:nvPr/>
        </p:nvSpPr>
        <p:spPr>
          <a:xfrm>
            <a:off x="457200" y="428625"/>
            <a:ext cx="8220075" cy="1414462"/>
          </a:xfrm>
          <a:prstGeom prst="roundRect">
            <a:avLst>
              <a:gd name="adj" fmla="val 2082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4000"/>
              <a:buFont typeface="Arial"/>
              <a:buNone/>
            </a:pPr>
            <a:r>
              <a:rPr lang="en-US" sz="2000" b="1" dirty="0">
                <a:solidFill>
                  <a:srgbClr val="1C1C1C"/>
                </a:solidFill>
              </a:rPr>
              <a:t>Before we paint, let’s learn about…</a:t>
            </a:r>
            <a:br>
              <a:rPr lang="en-US" sz="2000" b="1" dirty="0">
                <a:solidFill>
                  <a:srgbClr val="1C1C1C"/>
                </a:solidFill>
              </a:rPr>
            </a:br>
            <a:r>
              <a:rPr lang="en-US" sz="4000" b="1" i="0" u="none" strike="noStrike" cap="none" dirty="0" err="1" smtClean="0">
                <a:solidFill>
                  <a:srgbClr val="1C1C1C"/>
                </a:solidFill>
                <a:ea typeface="Arial"/>
                <a:cs typeface="Arial"/>
                <a:sym typeface="Arial"/>
              </a:rPr>
              <a:t>Colour</a:t>
            </a:r>
            <a:r>
              <a:rPr lang="en-US" sz="4000" b="1" i="0" u="none" strike="noStrike" cap="none" dirty="0" smtClean="0">
                <a:solidFill>
                  <a:srgbClr val="1C1C1C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dirty="0">
                <a:solidFill>
                  <a:srgbClr val="1C1C1C"/>
                </a:solidFill>
                <a:ea typeface="Arial"/>
                <a:cs typeface="Arial"/>
                <a:sym typeface="Arial"/>
              </a:rPr>
              <a:t>Mixing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240" y="2492910"/>
            <a:ext cx="4509802" cy="457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300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5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35731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4000"/>
              <a:buFont typeface="Arial"/>
              <a:buNone/>
            </a:pPr>
            <a:r>
              <a:rPr lang="en-US" sz="4000" b="1" i="0" u="none" dirty="0">
                <a:solidFill>
                  <a:srgbClr val="1C1C1C"/>
                </a:solidFill>
                <a:latin typeface="+mn-lt"/>
                <a:ea typeface="Arial"/>
                <a:cs typeface="Arial"/>
                <a:sym typeface="Arial"/>
              </a:rPr>
              <a:t>Primary </a:t>
            </a:r>
            <a:r>
              <a:rPr lang="en-US" sz="4000" b="1" i="0" u="none" dirty="0" smtClean="0">
                <a:solidFill>
                  <a:srgbClr val="1C1C1C"/>
                </a:solidFill>
                <a:latin typeface="+mn-lt"/>
                <a:ea typeface="Arial"/>
                <a:cs typeface="Arial"/>
                <a:sym typeface="Arial"/>
              </a:rPr>
              <a:t>Colours</a:t>
            </a:r>
            <a:endParaRPr dirty="0">
              <a:latin typeface="+mn-lt"/>
            </a:endParaRPr>
          </a:p>
        </p:txBody>
      </p:sp>
      <p:pic>
        <p:nvPicPr>
          <p:cNvPr id="93" name="Google Shape;93;p5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343553" y="1843087"/>
            <a:ext cx="3839441" cy="3839441"/>
          </a:xfrm>
          <a:prstGeom prst="roundRect">
            <a:avLst>
              <a:gd name="adj" fmla="val 558"/>
            </a:avLst>
          </a:prstGeom>
          <a:noFill/>
          <a:ln>
            <a:noFill/>
          </a:ln>
        </p:spPr>
      </p:pic>
      <p:sp>
        <p:nvSpPr>
          <p:cNvPr id="95" name="Google Shape;95;p5"/>
          <p:cNvSpPr/>
          <p:nvPr/>
        </p:nvSpPr>
        <p:spPr>
          <a:xfrm>
            <a:off x="436880" y="1976457"/>
            <a:ext cx="4400720" cy="3572700"/>
          </a:xfrm>
          <a:prstGeom prst="ellipse">
            <a:avLst/>
          </a:prstGeom>
          <a:noFill/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8000" tIns="288000" rIns="108000" bIns="3960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dk1"/>
                </a:solidFill>
              </a:rPr>
              <a:t>Primary </a:t>
            </a:r>
            <a:r>
              <a:rPr lang="en-US" sz="2200" dirty="0" smtClean="0">
                <a:solidFill>
                  <a:schemeClr val="dk1"/>
                </a:solidFill>
              </a:rPr>
              <a:t>colours </a:t>
            </a:r>
            <a:r>
              <a:rPr lang="en-US" sz="2200" dirty="0">
                <a:solidFill>
                  <a:schemeClr val="dk1"/>
                </a:solidFill>
              </a:rPr>
              <a:t>cannot be made by mixing other </a:t>
            </a:r>
            <a:r>
              <a:rPr lang="en-US" sz="2200" dirty="0" smtClean="0">
                <a:solidFill>
                  <a:schemeClr val="dk1"/>
                </a:solidFill>
              </a:rPr>
              <a:t>colours</a:t>
            </a:r>
            <a:r>
              <a:rPr lang="en-US" sz="2200" dirty="0">
                <a:solidFill>
                  <a:schemeClr val="dk1"/>
                </a:solidFill>
              </a:rPr>
              <a:t>.</a:t>
            </a:r>
            <a:endParaRPr sz="22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dk1"/>
                </a:solidFill>
              </a:rPr>
              <a:t>The primary </a:t>
            </a:r>
            <a:r>
              <a:rPr lang="en-US" sz="2200" dirty="0" smtClean="0">
                <a:solidFill>
                  <a:schemeClr val="dk1"/>
                </a:solidFill>
              </a:rPr>
              <a:t>colours </a:t>
            </a:r>
            <a:r>
              <a:rPr lang="en-US" sz="2200" dirty="0">
                <a:solidFill>
                  <a:schemeClr val="dk1"/>
                </a:solidFill>
              </a:rPr>
              <a:t>are red, yellow, and blue.</a:t>
            </a:r>
            <a:endParaRPr sz="22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dk1"/>
                </a:solidFill>
              </a:rPr>
              <a:t>Primary </a:t>
            </a:r>
            <a:r>
              <a:rPr lang="en-US" sz="2200" dirty="0" smtClean="0">
                <a:solidFill>
                  <a:schemeClr val="dk1"/>
                </a:solidFill>
              </a:rPr>
              <a:t>colours </a:t>
            </a:r>
            <a:r>
              <a:rPr lang="en-US" sz="2200" dirty="0">
                <a:solidFill>
                  <a:schemeClr val="dk1"/>
                </a:solidFill>
              </a:rPr>
              <a:t>can be mixed together to make other </a:t>
            </a:r>
            <a:r>
              <a:rPr lang="en-US" sz="2200" dirty="0" smtClean="0">
                <a:solidFill>
                  <a:schemeClr val="dk1"/>
                </a:solidFill>
              </a:rPr>
              <a:t>colours</a:t>
            </a:r>
            <a:r>
              <a:rPr lang="en-US" sz="2200" dirty="0">
                <a:solidFill>
                  <a:schemeClr val="dk1"/>
                </a:solidFill>
              </a:rPr>
              <a:t>.</a:t>
            </a:r>
            <a:endParaRPr sz="22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3593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6C9FFEDA-5958-4D7D-B964-29D22CBBA084}" vid="{358C6911-9157-48B4-A708-3ED82E854A3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156</TotalTime>
  <Words>682</Words>
  <Application>Microsoft Office PowerPoint</Application>
  <PresentationFormat>On-screen Show (4:3)</PresentationFormat>
  <Paragraphs>81</Paragraphs>
  <Slides>18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Sassoon Infant Rg</vt:lpstr>
      <vt:lpstr>Sassoon Infant Md</vt:lpstr>
      <vt:lpstr>Roboto</vt:lpstr>
      <vt:lpstr>NTR</vt:lpstr>
      <vt:lpstr>Arial</vt:lpstr>
      <vt:lpstr>Calibri</vt:lpstr>
      <vt:lpstr>Twinkl</vt:lpstr>
      <vt:lpstr>Play</vt:lpstr>
      <vt:lpstr>Office Theme</vt:lpstr>
      <vt:lpstr>PowerPoint Presentation</vt:lpstr>
      <vt:lpstr>Wassily Kandinsky (1866 - 1944)</vt:lpstr>
      <vt:lpstr>PowerPoint Presentation</vt:lpstr>
      <vt:lpstr>PowerPoint Presentation</vt:lpstr>
      <vt:lpstr>PowerPoint Presentation</vt:lpstr>
      <vt:lpstr>PowerPoint Presentation</vt:lpstr>
      <vt:lpstr>Squares with Concentric Circles (1913)</vt:lpstr>
      <vt:lpstr>PowerPoint Presentation</vt:lpstr>
      <vt:lpstr>Primary Colours</vt:lpstr>
      <vt:lpstr>Secondary Colours</vt:lpstr>
      <vt:lpstr>Mixing Secondary Colours</vt:lpstr>
      <vt:lpstr>PowerPoint Presentation</vt:lpstr>
      <vt:lpstr>PowerPoint Presentation</vt:lpstr>
      <vt:lpstr>Warm and Cool Colours</vt:lpstr>
      <vt:lpstr>Warm Colours</vt:lpstr>
      <vt:lpstr>Kandinsky Circle Painting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Thomas Becker</dc:creator>
  <cp:lastModifiedBy>Sarah Ramsay</cp:lastModifiedBy>
  <cp:revision>47</cp:revision>
  <dcterms:created xsi:type="dcterms:W3CDTF">2020-10-13T12:30:28Z</dcterms:created>
  <dcterms:modified xsi:type="dcterms:W3CDTF">2021-02-11T10:20:22Z</dcterms:modified>
</cp:coreProperties>
</file>