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7" r:id="rId5"/>
    <p:sldId id="278" r:id="rId6"/>
    <p:sldId id="272" r:id="rId7"/>
    <p:sldId id="279" r:id="rId8"/>
    <p:sldId id="280" r:id="rId9"/>
    <p:sldId id="259" r:id="rId10"/>
    <p:sldId id="265" r:id="rId11"/>
    <p:sldId id="273" r:id="rId12"/>
    <p:sldId id="261" r:id="rId13"/>
    <p:sldId id="260" r:id="rId14"/>
    <p:sldId id="262" r:id="rId15"/>
    <p:sldId id="269" r:id="rId16"/>
    <p:sldId id="270" r:id="rId17"/>
    <p:sldId id="281" r:id="rId18"/>
    <p:sldId id="282" r:id="rId19"/>
    <p:sldId id="283" r:id="rId20"/>
    <p:sldId id="274" r:id="rId21"/>
    <p:sldId id="275" r:id="rId22"/>
    <p:sldId id="284" r:id="rId23"/>
    <p:sldId id="285" r:id="rId24"/>
    <p:sldId id="263" r:id="rId25"/>
    <p:sldId id="266" r:id="rId26"/>
    <p:sldId id="258"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dirty="0"/>
              <a:t>COURAGEOUS ADVOCATE of the WEEK</a:t>
            </a:r>
            <a:endParaRPr lang="en-US" b="1" dirty="0"/>
          </a:p>
        </p:txBody>
      </p:sp>
      <p:sp>
        <p:nvSpPr>
          <p:cNvPr id="3" name="Subtitle 2"/>
          <p:cNvSpPr>
            <a:spLocks noGrp="1"/>
          </p:cNvSpPr>
          <p:nvPr>
            <p:ph type="subTitle" idx="1"/>
          </p:nvPr>
        </p:nvSpPr>
        <p:spPr/>
        <p:txBody>
          <a:bodyPr>
            <a:normAutofit fontScale="25000" lnSpcReduction="20000"/>
          </a:bodyPr>
          <a:lstStyle/>
          <a:p>
            <a:pPr algn="ctr"/>
            <a:r>
              <a:rPr lang="en-GB" sz="4000" b="1" dirty="0"/>
              <a:t>      </a:t>
            </a:r>
            <a:r>
              <a:rPr lang="en-GB" sz="21600" b="1" dirty="0">
                <a:solidFill>
                  <a:srgbClr val="00B050"/>
                </a:solidFill>
              </a:rPr>
              <a:t>Reverend Billy Graham </a:t>
            </a:r>
            <a:endParaRPr lang="en-GB" sz="12800" b="1" dirty="0">
              <a:solidFill>
                <a:srgbClr val="00B050"/>
              </a:solidFill>
            </a:endParaRPr>
          </a:p>
          <a:p>
            <a:endParaRPr lang="en-GB" sz="4000" b="1" dirty="0">
              <a:solidFill>
                <a:srgbClr val="00B050"/>
              </a:solidFill>
            </a:endParaRPr>
          </a:p>
          <a:p>
            <a:r>
              <a:rPr lang="en-GB" sz="4000" dirty="0">
                <a:hlinkClick r:id="rId2"/>
              </a:rPr>
              <a:t>https://www.youtube.com/watch?v=zucUa13ciOM</a:t>
            </a:r>
            <a:endParaRPr lang="en-US" sz="4000" b="1" dirty="0">
              <a:solidFill>
                <a:srgbClr val="00B050"/>
              </a:solidFill>
            </a:endParaRPr>
          </a:p>
        </p:txBody>
      </p:sp>
    </p:spTree>
    <p:extLst>
      <p:ext uri="{BB962C8B-B14F-4D97-AF65-F5344CB8AC3E}">
        <p14:creationId xmlns:p14="http://schemas.microsoft.com/office/powerpoint/2010/main" val="705750943"/>
      </p:ext>
    </p:extLst>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
            </a:r>
            <a:br>
              <a:rPr lang="en-US" sz="2000" dirty="0"/>
            </a:br>
            <a:r>
              <a:rPr lang="en-US" sz="2000" dirty="0"/>
              <a:t/>
            </a:r>
            <a:br>
              <a:rPr lang="en-US" sz="2000" dirty="0"/>
            </a:br>
            <a:r>
              <a:rPr lang="en-US" sz="4900" dirty="0"/>
              <a:t/>
            </a:r>
            <a:br>
              <a:rPr lang="en-US" sz="4900" dirty="0"/>
            </a:br>
            <a:r>
              <a:rPr lang="en-US" sz="4900" i="1" dirty="0"/>
              <a:t>For God so loved the world that He gave his only begotten Son that whosoever believeth in Him should not perish but have everlasting life.</a:t>
            </a:r>
            <a:r>
              <a:rPr lang="en-US" sz="4900" dirty="0"/>
              <a:t> </a:t>
            </a:r>
            <a:r>
              <a:rPr lang="en-US" sz="4900" dirty="0" smtClean="0"/>
              <a:t/>
            </a:r>
            <a:br>
              <a:rPr lang="en-US" sz="4900" dirty="0" smtClean="0"/>
            </a:br>
            <a:r>
              <a:rPr lang="en-US" sz="4900" dirty="0" smtClean="0"/>
              <a:t>John 3v16</a:t>
            </a:r>
            <a:r>
              <a:rPr lang="en-US" sz="4900" dirty="0"/>
              <a:t/>
            </a:r>
            <a:br>
              <a:rPr lang="en-US" sz="4900" dirty="0"/>
            </a:br>
            <a:r>
              <a:rPr lang="en-US" sz="2000" dirty="0"/>
              <a:t/>
            </a:r>
            <a:br>
              <a:rPr lang="en-US" sz="2000" dirty="0"/>
            </a:br>
            <a:r>
              <a:rPr lang="en-US" sz="2000" dirty="0"/>
              <a:t/>
            </a:r>
            <a:br>
              <a:rPr lang="en-US" sz="2000" dirty="0"/>
            </a:b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The Reverend Billy Graham preached God’s Word with conviction and passion for over </a:t>
            </a:r>
            <a:r>
              <a:rPr lang="en-US" b="1" dirty="0"/>
              <a:t>60</a:t>
            </a:r>
            <a:r>
              <a:rPr lang="en-US" dirty="0"/>
              <a:t> years. </a:t>
            </a:r>
            <a:br>
              <a:rPr lang="en-US" dirty="0"/>
            </a:br>
            <a:r>
              <a:rPr lang="en-US" dirty="0"/>
              <a:t/>
            </a:r>
            <a:br>
              <a:rPr lang="en-US" dirty="0"/>
            </a:br>
            <a:r>
              <a:rPr lang="en-US" dirty="0"/>
              <a:t/>
            </a:r>
            <a:br>
              <a:rPr lang="en-US" dirty="0"/>
            </a:br>
            <a:r>
              <a:rPr lang="en-US" dirty="0"/>
              <a:t/>
            </a:r>
            <a:br>
              <a:rPr lang="en-US" dirty="0"/>
            </a:br>
            <a:r>
              <a:rPr lang="en-US" dirty="0"/>
              <a:t> </a:t>
            </a:r>
            <a:endParaRPr lang="en-GB" dirty="0"/>
          </a:p>
        </p:txBody>
      </p:sp>
    </p:spTree>
    <p:extLst>
      <p:ext uri="{BB962C8B-B14F-4D97-AF65-F5344CB8AC3E}">
        <p14:creationId xmlns:p14="http://schemas.microsoft.com/office/powerpoint/2010/main" val="235448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GB" dirty="0"/>
          </a:p>
        </p:txBody>
      </p:sp>
      <p:pic>
        <p:nvPicPr>
          <p:cNvPr id="1026" name="Picture 2"/>
          <p:cNvPicPr>
            <a:picLocks noChangeAspect="1" noChangeArrowheads="1"/>
          </p:cNvPicPr>
          <p:nvPr/>
        </p:nvPicPr>
        <p:blipFill>
          <a:blip r:embed="rId2"/>
          <a:srcRect/>
          <a:stretch>
            <a:fillRect/>
          </a:stretch>
        </p:blipFill>
        <p:spPr bwMode="auto">
          <a:xfrm>
            <a:off x="1549400" y="84338"/>
            <a:ext cx="9575799" cy="6545061"/>
          </a:xfrm>
          <a:prstGeom prst="rect">
            <a:avLst/>
          </a:prstGeom>
          <a:solidFill>
            <a:srgbClr val="FFC000"/>
          </a:solidFill>
          <a:ln w="9525">
            <a:noFill/>
            <a:miter lim="800000"/>
            <a:headEnd/>
            <a:tailEnd/>
          </a:ln>
          <a:effectLst/>
        </p:spPr>
      </p:pic>
      <p:sp>
        <p:nvSpPr>
          <p:cNvPr id="3" name="TextBox 2">
            <a:extLst>
              <a:ext uri="{FF2B5EF4-FFF2-40B4-BE49-F238E27FC236}">
                <a16:creationId xmlns:a16="http://schemas.microsoft.com/office/drawing/2014/main" id="{0A79AEEB-ED30-43AC-AD95-9A9D698EC9C8}"/>
              </a:ext>
            </a:extLst>
          </p:cNvPr>
          <p:cNvSpPr txBox="1"/>
          <p:nvPr/>
        </p:nvSpPr>
        <p:spPr>
          <a:xfrm>
            <a:off x="2001520" y="654590"/>
            <a:ext cx="3459480" cy="1938992"/>
          </a:xfrm>
          <a:prstGeom prst="rect">
            <a:avLst/>
          </a:prstGeom>
          <a:solidFill>
            <a:srgbClr val="FFC000"/>
          </a:solidFill>
        </p:spPr>
        <p:txBody>
          <a:bodyPr wrap="square" rtlCol="0">
            <a:spAutoFit/>
          </a:bodyPr>
          <a:lstStyle/>
          <a:p>
            <a:pPr algn="ctr"/>
            <a:r>
              <a:rPr lang="en-US" sz="2400" dirty="0"/>
              <a:t>“God never takes away something from your life without replacing it with something better.”</a:t>
            </a:r>
            <a:endParaRPr lang="en-GB" sz="2400" dirty="0"/>
          </a:p>
        </p:txBody>
      </p:sp>
      <p:sp>
        <p:nvSpPr>
          <p:cNvPr id="7" name="TextBox 6">
            <a:extLst>
              <a:ext uri="{FF2B5EF4-FFF2-40B4-BE49-F238E27FC236}">
                <a16:creationId xmlns:a16="http://schemas.microsoft.com/office/drawing/2014/main" id="{1C76D336-7C0B-4A05-AFA3-FBEE7BFCA6B4}"/>
              </a:ext>
            </a:extLst>
          </p:cNvPr>
          <p:cNvSpPr txBox="1"/>
          <p:nvPr/>
        </p:nvSpPr>
        <p:spPr>
          <a:xfrm>
            <a:off x="8420100" y="2758300"/>
            <a:ext cx="2400300" cy="2677656"/>
          </a:xfrm>
          <a:prstGeom prst="rect">
            <a:avLst/>
          </a:prstGeom>
          <a:solidFill>
            <a:srgbClr val="00B050"/>
          </a:solidFill>
          <a:ln>
            <a:solidFill>
              <a:srgbClr val="0070C0"/>
            </a:solidFill>
          </a:ln>
        </p:spPr>
        <p:txBody>
          <a:bodyPr wrap="square" rtlCol="0">
            <a:spAutoFit/>
          </a:bodyPr>
          <a:lstStyle/>
          <a:p>
            <a:r>
              <a:rPr lang="en-US" sz="2400" dirty="0"/>
              <a:t>“Take one day at a time. Today, after all, is the tomorrow you worried about yesterday.”</a:t>
            </a:r>
            <a:endParaRPr lang="en-GB" sz="2400" dirty="0"/>
          </a:p>
        </p:txBody>
      </p:sp>
      <p:sp>
        <p:nvSpPr>
          <p:cNvPr id="8" name="TextBox 7">
            <a:extLst>
              <a:ext uri="{FF2B5EF4-FFF2-40B4-BE49-F238E27FC236}">
                <a16:creationId xmlns:a16="http://schemas.microsoft.com/office/drawing/2014/main" id="{D0471568-8C8E-43EE-A770-BD09CFE3CE4D}"/>
              </a:ext>
            </a:extLst>
          </p:cNvPr>
          <p:cNvSpPr txBox="1"/>
          <p:nvPr/>
        </p:nvSpPr>
        <p:spPr>
          <a:xfrm>
            <a:off x="2235200" y="4229100"/>
            <a:ext cx="3860800" cy="1815882"/>
          </a:xfrm>
          <a:prstGeom prst="rect">
            <a:avLst/>
          </a:prstGeom>
          <a:solidFill>
            <a:srgbClr val="0070C0"/>
          </a:solidFill>
          <a:ln>
            <a:solidFill>
              <a:srgbClr val="FF0000"/>
            </a:solidFill>
          </a:ln>
        </p:spPr>
        <p:txBody>
          <a:bodyPr wrap="square" rtlCol="0">
            <a:spAutoFit/>
          </a:bodyPr>
          <a:lstStyle/>
          <a:p>
            <a:r>
              <a:rPr lang="en-US" sz="2800" dirty="0">
                <a:solidFill>
                  <a:schemeClr val="bg1"/>
                </a:solidFill>
              </a:rPr>
              <a:t>"God has given us two hands, one to receive with and the other to give with."</a:t>
            </a:r>
            <a:endParaRPr lang="en-GB" sz="28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ChangeAspect="1" noChangeArrowheads="1"/>
          </p:cNvPicPr>
          <p:nvPr/>
        </p:nvPicPr>
        <p:blipFill>
          <a:blip r:embed="rId2"/>
          <a:srcRect/>
          <a:stretch>
            <a:fillRect/>
          </a:stretch>
        </p:blipFill>
        <p:spPr bwMode="auto">
          <a:xfrm>
            <a:off x="1824976" y="401445"/>
            <a:ext cx="10084526" cy="529692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953990"/>
          </a:xfrm>
          <a:solidFill>
            <a:schemeClr val="tx2">
              <a:lumMod val="40000"/>
              <a:lumOff val="60000"/>
            </a:schemeClr>
          </a:solidFill>
          <a:ln>
            <a:solidFill>
              <a:schemeClr val="tx2"/>
            </a:solidFill>
          </a:ln>
        </p:spPr>
        <p:txBody>
          <a:bodyPr>
            <a:normAutofit fontScale="90000"/>
          </a:bodyPr>
          <a:lstStyle/>
          <a:p>
            <a:pPr algn="ctr"/>
            <a:r>
              <a:rPr lang="en-US" dirty="0"/>
              <a:t>“Sin is the second most powerful force in the universe, for it sent Jesus to the cross. Only one force is greater—the love of God.”</a:t>
            </a:r>
            <a:br>
              <a:rPr lang="en-US" dirty="0"/>
            </a:br>
            <a:r>
              <a:rPr lang="en-US" dirty="0"/>
              <a:t/>
            </a:r>
            <a:br>
              <a:rPr lang="en-US" dirty="0"/>
            </a:br>
            <a:r>
              <a:rPr lang="en-US" dirty="0"/>
              <a:t> </a:t>
            </a:r>
            <a:br>
              <a:rPr lang="en-US" dirty="0"/>
            </a:br>
            <a:r>
              <a:rPr lang="en-US" dirty="0"/>
              <a:t/>
            </a:r>
            <a:br>
              <a:rPr lang="en-US" dirty="0"/>
            </a:br>
            <a:endParaRPr lang="en-GB" dirty="0"/>
          </a:p>
        </p:txBody>
      </p:sp>
      <p:sp>
        <p:nvSpPr>
          <p:cNvPr id="4" name="TextBox 3"/>
          <p:cNvSpPr txBox="1"/>
          <p:nvPr/>
        </p:nvSpPr>
        <p:spPr>
          <a:xfrm>
            <a:off x="2895600" y="3683000"/>
            <a:ext cx="8547100" cy="2062103"/>
          </a:xfrm>
          <a:prstGeom prst="rect">
            <a:avLst/>
          </a:prstGeom>
          <a:solidFill>
            <a:srgbClr val="FF66FF"/>
          </a:solidFill>
          <a:ln>
            <a:solidFill>
              <a:srgbClr val="FF0000"/>
            </a:solidFill>
          </a:ln>
        </p:spPr>
        <p:txBody>
          <a:bodyPr wrap="square" rtlCol="0">
            <a:spAutoFit/>
          </a:bodyPr>
          <a:lstStyle/>
          <a:p>
            <a:pPr algn="ctr"/>
            <a:r>
              <a:rPr lang="en-US" sz="3200" dirty="0" smtClean="0"/>
              <a:t>“Being a Christian is more than just an instantaneous conversion – it is a daily process whereby you grow to be more and more like Christ.”</a:t>
            </a:r>
            <a:endParaRPr lang="en-GB"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412" y="5577110"/>
            <a:ext cx="8911687" cy="1280890"/>
          </a:xfrm>
        </p:spPr>
        <p:txBody>
          <a:bodyPr>
            <a:normAutofit/>
          </a:bodyPr>
          <a:lstStyle/>
          <a:p>
            <a:r>
              <a:rPr lang="en-US" dirty="0"/>
              <a:t>Billy Graham preached to more than 375,000 people gathered in London</a:t>
            </a:r>
            <a:endParaRPr lang="en-GB" dirty="0"/>
          </a:p>
        </p:txBody>
      </p:sp>
      <p:pic>
        <p:nvPicPr>
          <p:cNvPr id="2050" name="Picture 2"/>
          <p:cNvPicPr>
            <a:picLocks noChangeAspect="1" noChangeArrowheads="1"/>
          </p:cNvPicPr>
          <p:nvPr/>
        </p:nvPicPr>
        <p:blipFill>
          <a:blip r:embed="rId2"/>
          <a:srcRect/>
          <a:stretch>
            <a:fillRect/>
          </a:stretch>
        </p:blipFill>
        <p:spPr bwMode="auto">
          <a:xfrm>
            <a:off x="2045461" y="735981"/>
            <a:ext cx="9172665" cy="444085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963890"/>
          </a:xfrm>
        </p:spPr>
        <p:txBody>
          <a:bodyPr>
            <a:normAutofit/>
          </a:bodyPr>
          <a:lstStyle/>
          <a:p>
            <a:pPr algn="ctr"/>
            <a:r>
              <a:rPr lang="en-GB" sz="2700" dirty="0"/>
              <a:t>375,000 people in London </a:t>
            </a:r>
            <a:br>
              <a:rPr lang="en-GB" sz="2700" dirty="0"/>
            </a:br>
            <a:r>
              <a:rPr lang="en-GB" sz="2700" dirty="0"/>
              <a:t/>
            </a:r>
            <a:br>
              <a:rPr lang="en-GB" sz="2700" dirty="0"/>
            </a:br>
            <a:r>
              <a:rPr lang="en-GB" sz="2700" dirty="0" smtClean="0"/>
              <a:t/>
            </a:r>
            <a:br>
              <a:rPr lang="en-GB" sz="2700" dirty="0" smtClean="0"/>
            </a:br>
            <a:r>
              <a:rPr lang="en-US" sz="2700" dirty="0"/>
              <a:t/>
            </a:r>
            <a:br>
              <a:rPr lang="en-US" sz="2700" dirty="0"/>
            </a:b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963890"/>
          </a:xfrm>
        </p:spPr>
        <p:txBody>
          <a:bodyPr>
            <a:normAutofit/>
          </a:bodyPr>
          <a:lstStyle/>
          <a:p>
            <a:pPr algn="ctr"/>
            <a:r>
              <a:rPr lang="en-GB" sz="2700" dirty="0"/>
              <a:t>375,000 people in London </a:t>
            </a:r>
            <a:br>
              <a:rPr lang="en-GB" sz="2700" dirty="0"/>
            </a:br>
            <a:r>
              <a:rPr lang="en-GB" sz="2700" dirty="0"/>
              <a:t/>
            </a:r>
            <a:br>
              <a:rPr lang="en-GB" sz="2700" dirty="0"/>
            </a:br>
            <a:r>
              <a:rPr lang="en-GB" sz="2700" dirty="0" smtClean="0"/>
              <a:t/>
            </a:r>
            <a:br>
              <a:rPr lang="en-GB" sz="2700" dirty="0" smtClean="0"/>
            </a:br>
            <a:r>
              <a:rPr lang="en-US" sz="2700" dirty="0" smtClean="0"/>
              <a:t>800,000 </a:t>
            </a:r>
            <a:r>
              <a:rPr lang="en-US" sz="2700" dirty="0"/>
              <a:t>people </a:t>
            </a:r>
            <a:br>
              <a:rPr lang="en-US" sz="2700" dirty="0"/>
            </a:br>
            <a:r>
              <a:rPr lang="en-US" sz="2700" dirty="0" smtClean="0"/>
              <a:t/>
            </a:r>
            <a:br>
              <a:rPr lang="en-US" sz="2700" dirty="0" smtClean="0"/>
            </a:br>
            <a:r>
              <a:rPr lang="en-US" sz="2700" dirty="0"/>
              <a:t/>
            </a:r>
            <a:br>
              <a:rPr lang="en-US" sz="2700" dirty="0"/>
            </a:br>
            <a:r>
              <a:rPr lang="en-US" sz="2700" dirty="0"/>
              <a:t/>
            </a:r>
            <a:br>
              <a:rPr lang="en-US" sz="2700" dirty="0"/>
            </a:b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963890"/>
          </a:xfrm>
        </p:spPr>
        <p:txBody>
          <a:bodyPr>
            <a:normAutofit fontScale="90000"/>
          </a:bodyPr>
          <a:lstStyle/>
          <a:p>
            <a:pPr algn="ctr"/>
            <a:r>
              <a:rPr lang="en-GB" sz="2700" dirty="0"/>
              <a:t>375,000 people in London </a:t>
            </a:r>
            <a:br>
              <a:rPr lang="en-GB" sz="2700" dirty="0"/>
            </a:br>
            <a:r>
              <a:rPr lang="en-GB" sz="2700" dirty="0"/>
              <a:t/>
            </a:r>
            <a:br>
              <a:rPr lang="en-GB" sz="2700" dirty="0"/>
            </a:br>
            <a:r>
              <a:rPr lang="en-GB" sz="2700" dirty="0" smtClean="0"/>
              <a:t/>
            </a:r>
            <a:br>
              <a:rPr lang="en-GB" sz="2700" dirty="0" smtClean="0"/>
            </a:br>
            <a:r>
              <a:rPr lang="en-US" sz="2700" dirty="0" smtClean="0"/>
              <a:t>800,000 </a:t>
            </a:r>
            <a:r>
              <a:rPr lang="en-US" sz="2700" dirty="0"/>
              <a:t>people </a:t>
            </a:r>
            <a:br>
              <a:rPr lang="en-US" sz="2700" dirty="0"/>
            </a:br>
            <a:r>
              <a:rPr lang="en-US" sz="2700" dirty="0" smtClean="0"/>
              <a:t/>
            </a:r>
            <a:br>
              <a:rPr lang="en-US" sz="2700" dirty="0" smtClean="0"/>
            </a:br>
            <a:r>
              <a:rPr lang="en-US" sz="2700" dirty="0"/>
              <a:t/>
            </a:r>
            <a:br>
              <a:rPr lang="en-US" sz="2700" dirty="0"/>
            </a:br>
            <a:r>
              <a:rPr lang="en-US" sz="2700" dirty="0" smtClean="0"/>
              <a:t>          247 </a:t>
            </a:r>
            <a:r>
              <a:rPr lang="en-US" sz="2700" dirty="0"/>
              <a:t>"live-link" centers throughout the UK and the Republic of Ireland</a:t>
            </a:r>
            <a:br>
              <a:rPr lang="en-US" sz="2700" dirty="0"/>
            </a:br>
            <a:r>
              <a:rPr lang="en-US" sz="2700" dirty="0" smtClean="0"/>
              <a:t/>
            </a:r>
            <a:br>
              <a:rPr lang="en-US" sz="2700" dirty="0" smtClean="0"/>
            </a:br>
            <a:r>
              <a:rPr lang="en-US" sz="2700" dirty="0"/>
              <a:t/>
            </a:r>
            <a:br>
              <a:rPr lang="en-US" sz="2700" dirty="0"/>
            </a:br>
            <a:r>
              <a:rPr lang="en-US" sz="2700" dirty="0"/>
              <a:t/>
            </a:r>
            <a:br>
              <a:rPr lang="en-US" sz="2700" dirty="0"/>
            </a:b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963890"/>
          </a:xfrm>
        </p:spPr>
        <p:txBody>
          <a:bodyPr>
            <a:normAutofit fontScale="90000"/>
          </a:bodyPr>
          <a:lstStyle/>
          <a:p>
            <a:pPr algn="ctr"/>
            <a:r>
              <a:rPr lang="en-GB" sz="2700" dirty="0"/>
              <a:t>375,000 people in London </a:t>
            </a:r>
            <a:br>
              <a:rPr lang="en-GB" sz="2700" dirty="0"/>
            </a:br>
            <a:r>
              <a:rPr lang="en-GB" sz="2700" dirty="0"/>
              <a:t/>
            </a:r>
            <a:br>
              <a:rPr lang="en-GB" sz="2700" dirty="0"/>
            </a:br>
            <a:r>
              <a:rPr lang="en-GB" sz="2700" dirty="0" smtClean="0"/>
              <a:t/>
            </a:r>
            <a:br>
              <a:rPr lang="en-GB" sz="2700" dirty="0" smtClean="0"/>
            </a:br>
            <a:r>
              <a:rPr lang="en-US" sz="2700" dirty="0" smtClean="0"/>
              <a:t>800,000 </a:t>
            </a:r>
            <a:r>
              <a:rPr lang="en-US" sz="2700" dirty="0"/>
              <a:t>people </a:t>
            </a:r>
            <a:br>
              <a:rPr lang="en-US" sz="2700" dirty="0"/>
            </a:br>
            <a:r>
              <a:rPr lang="en-US" sz="2700" dirty="0" smtClean="0"/>
              <a:t/>
            </a:r>
            <a:br>
              <a:rPr lang="en-US" sz="2700" dirty="0" smtClean="0"/>
            </a:br>
            <a:r>
              <a:rPr lang="en-US" sz="2700" dirty="0"/>
              <a:t/>
            </a:r>
            <a:br>
              <a:rPr lang="en-US" sz="2700" dirty="0"/>
            </a:br>
            <a:r>
              <a:rPr lang="en-US" sz="2700" dirty="0" smtClean="0"/>
              <a:t>          247 </a:t>
            </a:r>
            <a:r>
              <a:rPr lang="en-US" sz="2700" dirty="0"/>
              <a:t>"live-link" centers throughout the UK and the Republic of Ireland</a:t>
            </a:r>
            <a:br>
              <a:rPr lang="en-US" sz="2700" dirty="0"/>
            </a:br>
            <a:r>
              <a:rPr lang="en-US" sz="2700" dirty="0" smtClean="0"/>
              <a:t/>
            </a:r>
            <a:br>
              <a:rPr lang="en-US" sz="2700" dirty="0" smtClean="0"/>
            </a:br>
            <a:r>
              <a:rPr lang="en-US" sz="2700" dirty="0"/>
              <a:t/>
            </a:r>
            <a:br>
              <a:rPr lang="en-US" sz="2700" dirty="0"/>
            </a:br>
            <a:r>
              <a:rPr lang="en-US" sz="2700" dirty="0"/>
              <a:t>16,000 sites in 13 nations of </a:t>
            </a:r>
            <a:r>
              <a:rPr lang="en-US" sz="2700" dirty="0" smtClean="0"/>
              <a:t>Africa</a:t>
            </a:r>
            <a:r>
              <a:rPr lang="en-US" sz="2700" dirty="0"/>
              <a:t/>
            </a:r>
            <a:br>
              <a:rPr lang="en-US" sz="2700" dirty="0"/>
            </a:b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 Placeholder 5"/>
          <p:cNvSpPr>
            <a:spLocks noGrp="1"/>
          </p:cNvSpPr>
          <p:nvPr>
            <p:ph type="body" sz="half" idx="2"/>
          </p:nvPr>
        </p:nvSpPr>
        <p:spPr>
          <a:xfrm>
            <a:off x="2589213" y="5678002"/>
            <a:ext cx="8915400" cy="814237"/>
          </a:xfrm>
        </p:spPr>
        <p:txBody>
          <a:bodyPr>
            <a:normAutofit/>
          </a:bodyPr>
          <a:lstStyle/>
          <a:p>
            <a:pPr algn="ctr"/>
            <a:r>
              <a:rPr lang="en-GB" sz="1500" b="1" dirty="0"/>
              <a:t>      </a:t>
            </a:r>
            <a:r>
              <a:rPr lang="en-GB" sz="3200" b="1" dirty="0"/>
              <a:t>Reverend Billy Graham 1918 - 2018</a:t>
            </a:r>
            <a:endParaRPr lang="en-US" sz="1500" b="1" dirty="0"/>
          </a:p>
        </p:txBody>
      </p:sp>
      <p:pic>
        <p:nvPicPr>
          <p:cNvPr id="3074" name="Picture 2"/>
          <p:cNvPicPr>
            <a:picLocks noGrp="1" noChangeAspect="1" noChangeArrowheads="1"/>
          </p:cNvPicPr>
          <p:nvPr>
            <p:ph type="pic" idx="1"/>
          </p:nvPr>
        </p:nvPicPr>
        <p:blipFill>
          <a:blip r:embed="rId2"/>
          <a:srcRect t="18913" b="18913"/>
          <a:stretch>
            <a:fillRect/>
          </a:stretch>
        </p:blipFill>
        <p:spPr bwMode="auto">
          <a:xfrm>
            <a:off x="2589212" y="634964"/>
            <a:ext cx="8915400" cy="4739923"/>
          </a:xfrm>
          <a:prstGeom prst="rect">
            <a:avLst/>
          </a:prstGeom>
          <a:noFill/>
          <a:ln w="9525">
            <a:noFill/>
            <a:miter lim="800000"/>
            <a:headEnd/>
            <a:tailEnd/>
          </a:ln>
          <a:effectLst/>
        </p:spPr>
      </p:pic>
    </p:spTree>
    <p:extLst>
      <p:ext uri="{BB962C8B-B14F-4D97-AF65-F5344CB8AC3E}">
        <p14:creationId xmlns:p14="http://schemas.microsoft.com/office/powerpoint/2010/main" val="47122014"/>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FB06-8F07-403F-A2F4-D9D38F18DC28}"/>
              </a:ext>
            </a:extLst>
          </p:cNvPr>
          <p:cNvSpPr>
            <a:spLocks noGrp="1"/>
          </p:cNvSpPr>
          <p:nvPr>
            <p:ph type="title"/>
          </p:nvPr>
        </p:nvSpPr>
        <p:spPr>
          <a:xfrm>
            <a:off x="2592924" y="624110"/>
            <a:ext cx="8911687" cy="5167090"/>
          </a:xfrm>
        </p:spPr>
        <p:txBody>
          <a:bodyPr>
            <a:normAutofit fontScale="90000"/>
          </a:bodyPr>
          <a:lstStyle/>
          <a:p>
            <a:pPr algn="ctr"/>
            <a:r>
              <a:rPr lang="en-US" dirty="0"/>
              <a:t/>
            </a:r>
            <a:br>
              <a:rPr lang="en-US" dirty="0"/>
            </a:br>
            <a:r>
              <a:rPr lang="en-US" sz="6700" dirty="0"/>
              <a:t>He is among the most influential Christian leaders of the 20th century.</a:t>
            </a:r>
            <a:br>
              <a:rPr lang="en-US" sz="6700"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124180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1700" y="742949"/>
            <a:ext cx="8244509" cy="2862322"/>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GB" sz="3600" dirty="0"/>
          </a:p>
        </p:txBody>
      </p:sp>
      <p:pic>
        <p:nvPicPr>
          <p:cNvPr id="2053" name="Picture 5" descr="C:\Users\Helen\AppData\Local\Microsoft\Windows\Temporary Internet Files\Content.IE5\3Y4HB4UW\tv_bebeweb[1].gif"/>
          <p:cNvPicPr>
            <a:picLocks noChangeAspect="1" noChangeArrowheads="1" noCrop="1"/>
          </p:cNvPicPr>
          <p:nvPr/>
        </p:nvPicPr>
        <p:blipFill>
          <a:blip r:embed="rId2"/>
          <a:srcRect/>
          <a:stretch>
            <a:fillRect/>
          </a:stretch>
        </p:blipFill>
        <p:spPr bwMode="auto">
          <a:xfrm>
            <a:off x="7464701" y="0"/>
            <a:ext cx="1905000" cy="1905000"/>
          </a:xfrm>
          <a:prstGeom prst="rect">
            <a:avLst/>
          </a:prstGeom>
          <a:noFill/>
        </p:spPr>
      </p:pic>
      <p:pic>
        <p:nvPicPr>
          <p:cNvPr id="2054" name="Picture 6" descr="C:\Users\Helen\AppData\Local\Microsoft\Windows\Temporary Internet Files\Content.IE5\63S2V1DV\1200px-Radio.svg[1].png"/>
          <p:cNvPicPr>
            <a:picLocks noChangeAspect="1" noChangeArrowheads="1"/>
          </p:cNvPicPr>
          <p:nvPr/>
        </p:nvPicPr>
        <p:blipFill>
          <a:blip r:embed="rId3"/>
          <a:srcRect/>
          <a:stretch>
            <a:fillRect/>
          </a:stretch>
        </p:blipFill>
        <p:spPr bwMode="auto">
          <a:xfrm>
            <a:off x="3267074" y="0"/>
            <a:ext cx="1914525" cy="1914525"/>
          </a:xfrm>
          <a:prstGeom prst="rect">
            <a:avLst/>
          </a:prstGeom>
          <a:noFill/>
        </p:spPr>
      </p:pic>
    </p:spTree>
    <p:extLst>
      <p:ext uri="{BB962C8B-B14F-4D97-AF65-F5344CB8AC3E}">
        <p14:creationId xmlns:p14="http://schemas.microsoft.com/office/powerpoint/2010/main" val="11474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1700" y="742949"/>
            <a:ext cx="8244509" cy="397031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210 million people </a:t>
            </a:r>
          </a:p>
          <a:p>
            <a:pPr algn="ctr"/>
            <a:endParaRPr lang="en-US" sz="3600" dirty="0" smtClean="0"/>
          </a:p>
          <a:p>
            <a:pPr algn="ctr"/>
            <a:endParaRPr lang="en-US" sz="3600" dirty="0" smtClean="0"/>
          </a:p>
        </p:txBody>
      </p:sp>
      <p:pic>
        <p:nvPicPr>
          <p:cNvPr id="2053" name="Picture 5" descr="C:\Users\Helen\AppData\Local\Microsoft\Windows\Temporary Internet Files\Content.IE5\3Y4HB4UW\tv_bebeweb[1].gif"/>
          <p:cNvPicPr>
            <a:picLocks noChangeAspect="1" noChangeArrowheads="1" noCrop="1"/>
          </p:cNvPicPr>
          <p:nvPr/>
        </p:nvPicPr>
        <p:blipFill>
          <a:blip r:embed="rId2"/>
          <a:srcRect/>
          <a:stretch>
            <a:fillRect/>
          </a:stretch>
        </p:blipFill>
        <p:spPr bwMode="auto">
          <a:xfrm>
            <a:off x="7464701" y="0"/>
            <a:ext cx="1905000" cy="1905000"/>
          </a:xfrm>
          <a:prstGeom prst="rect">
            <a:avLst/>
          </a:prstGeom>
          <a:noFill/>
        </p:spPr>
      </p:pic>
      <p:pic>
        <p:nvPicPr>
          <p:cNvPr id="2054" name="Picture 6" descr="C:\Users\Helen\AppData\Local\Microsoft\Windows\Temporary Internet Files\Content.IE5\63S2V1DV\1200px-Radio.svg[1].png"/>
          <p:cNvPicPr>
            <a:picLocks noChangeAspect="1" noChangeArrowheads="1"/>
          </p:cNvPicPr>
          <p:nvPr/>
        </p:nvPicPr>
        <p:blipFill>
          <a:blip r:embed="rId3"/>
          <a:srcRect/>
          <a:stretch>
            <a:fillRect/>
          </a:stretch>
        </p:blipFill>
        <p:spPr bwMode="auto">
          <a:xfrm>
            <a:off x="3267074" y="0"/>
            <a:ext cx="1914525" cy="1914525"/>
          </a:xfrm>
          <a:prstGeom prst="rect">
            <a:avLst/>
          </a:prstGeom>
          <a:noFill/>
        </p:spPr>
      </p:pic>
    </p:spTree>
    <p:extLst>
      <p:ext uri="{BB962C8B-B14F-4D97-AF65-F5344CB8AC3E}">
        <p14:creationId xmlns:p14="http://schemas.microsoft.com/office/powerpoint/2010/main" val="11474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1700" y="742949"/>
            <a:ext cx="8244509" cy="452431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210 million people </a:t>
            </a:r>
          </a:p>
          <a:p>
            <a:pPr algn="ctr"/>
            <a:endParaRPr lang="en-US" sz="3600" dirty="0" smtClean="0"/>
          </a:p>
          <a:p>
            <a:pPr algn="ctr"/>
            <a:endParaRPr lang="en-US" sz="3600" dirty="0" smtClean="0"/>
          </a:p>
          <a:p>
            <a:pPr algn="ctr"/>
            <a:r>
              <a:rPr lang="en-US" sz="3600" dirty="0" smtClean="0"/>
              <a:t>185 countries</a:t>
            </a:r>
            <a:endParaRPr lang="en-GB" sz="3600" dirty="0"/>
          </a:p>
        </p:txBody>
      </p:sp>
      <p:pic>
        <p:nvPicPr>
          <p:cNvPr id="2053" name="Picture 5" descr="C:\Users\Helen\AppData\Local\Microsoft\Windows\Temporary Internet Files\Content.IE5\3Y4HB4UW\tv_bebeweb[1].gif"/>
          <p:cNvPicPr>
            <a:picLocks noChangeAspect="1" noChangeArrowheads="1" noCrop="1"/>
          </p:cNvPicPr>
          <p:nvPr/>
        </p:nvPicPr>
        <p:blipFill>
          <a:blip r:embed="rId2"/>
          <a:srcRect/>
          <a:stretch>
            <a:fillRect/>
          </a:stretch>
        </p:blipFill>
        <p:spPr bwMode="auto">
          <a:xfrm>
            <a:off x="7464701" y="0"/>
            <a:ext cx="1905000" cy="1905000"/>
          </a:xfrm>
          <a:prstGeom prst="rect">
            <a:avLst/>
          </a:prstGeom>
          <a:noFill/>
        </p:spPr>
      </p:pic>
      <p:pic>
        <p:nvPicPr>
          <p:cNvPr id="2054" name="Picture 6" descr="C:\Users\Helen\AppData\Local\Microsoft\Windows\Temporary Internet Files\Content.IE5\63S2V1DV\1200px-Radio.svg[1].png"/>
          <p:cNvPicPr>
            <a:picLocks noChangeAspect="1" noChangeArrowheads="1"/>
          </p:cNvPicPr>
          <p:nvPr/>
        </p:nvPicPr>
        <p:blipFill>
          <a:blip r:embed="rId3"/>
          <a:srcRect/>
          <a:stretch>
            <a:fillRect/>
          </a:stretch>
        </p:blipFill>
        <p:spPr bwMode="auto">
          <a:xfrm>
            <a:off x="3267074" y="0"/>
            <a:ext cx="1914525" cy="1914525"/>
          </a:xfrm>
          <a:prstGeom prst="rect">
            <a:avLst/>
          </a:prstGeom>
          <a:noFill/>
        </p:spPr>
      </p:pic>
    </p:spTree>
    <p:extLst>
      <p:ext uri="{BB962C8B-B14F-4D97-AF65-F5344CB8AC3E}">
        <p14:creationId xmlns:p14="http://schemas.microsoft.com/office/powerpoint/2010/main" val="11474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480" y="624110"/>
            <a:ext cx="8934131" cy="4740370"/>
          </a:xfrm>
        </p:spPr>
        <p:txBody>
          <a:bodyPr>
            <a:noAutofit/>
          </a:bodyPr>
          <a:lstStyle/>
          <a:p>
            <a:r>
              <a:rPr lang="en-GB" sz="4400" dirty="0"/>
              <a:t/>
            </a:r>
            <a:br>
              <a:rPr lang="en-GB" sz="4400" dirty="0"/>
            </a:br>
            <a:r>
              <a:rPr lang="en-US" sz="4400" dirty="0"/>
              <a:t>“Being a Christian is more than just an instantaneous conversion – it is a daily process whereby you grow to be more and more like Christ.”</a:t>
            </a:r>
            <a:r>
              <a:rPr lang="en-GB" sz="1100" dirty="0"/>
              <a:t/>
            </a:r>
            <a:br>
              <a:rPr lang="en-GB" sz="1100" dirty="0"/>
            </a:br>
            <a:r>
              <a:rPr lang="en-GB" sz="1100" dirty="0"/>
              <a:t/>
            </a:r>
            <a:br>
              <a:rPr lang="en-GB" sz="1100" dirty="0"/>
            </a:br>
            <a:r>
              <a:rPr lang="en-US" sz="1100" dirty="0"/>
              <a:t/>
            </a:r>
            <a:br>
              <a:rPr lang="en-US" sz="1100" dirty="0"/>
            </a:br>
            <a:endParaRPr lang="en-GB"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900" dirty="0"/>
              <a:t>We will listen to one of Billy Grahams favourite songs as we lead out </a:t>
            </a:r>
            <a:r>
              <a:rPr lang="en-GB" dirty="0"/>
              <a:t/>
            </a:r>
            <a:br>
              <a:rPr lang="en-GB" dirty="0"/>
            </a:br>
            <a:r>
              <a:rPr lang="en-GB" dirty="0"/>
              <a:t/>
            </a:r>
            <a:br>
              <a:rPr lang="en-GB" dirty="0"/>
            </a:br>
            <a:r>
              <a:rPr lang="en-GB" sz="1600" dirty="0">
                <a:hlinkClick r:id="rId2"/>
              </a:rPr>
              <a:t>https://www.youtube.com/watch?v=v9oRay5YBHg</a:t>
            </a:r>
            <a:r>
              <a:rPr lang="en-GB" dirty="0"/>
              <a:t/>
            </a:r>
            <a:br>
              <a:rPr lang="en-GB" dirty="0"/>
            </a:br>
            <a:r>
              <a:rPr lang="en-GB" dirty="0"/>
              <a:t/>
            </a:r>
            <a:br>
              <a:rPr lang="en-GB" dirty="0"/>
            </a:b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09"/>
            <a:ext cx="8911687" cy="5768377"/>
          </a:xfrm>
        </p:spPr>
        <p:txBody>
          <a:bodyPr>
            <a:normAutofit/>
          </a:bodyPr>
          <a:lstStyle/>
          <a:p>
            <a:r>
              <a:rPr lang="en-GB" b="1" dirty="0"/>
              <a:t/>
            </a:r>
            <a:br>
              <a:rPr lang="en-GB" b="1" dirty="0"/>
            </a:br>
            <a:r>
              <a:rPr lang="en-GB" b="1" dirty="0"/>
              <a:t/>
            </a:r>
            <a:br>
              <a:rPr lang="en-GB" b="1" dirty="0"/>
            </a:br>
            <a:r>
              <a:rPr lang="en-GB" b="1" dirty="0"/>
              <a:t/>
            </a:r>
            <a:br>
              <a:rPr lang="en-GB" b="1" dirty="0"/>
            </a:br>
            <a:r>
              <a:rPr lang="en-GB" dirty="0"/>
              <a:t/>
            </a:r>
            <a:br>
              <a:rPr lang="en-GB" dirty="0"/>
            </a:br>
            <a:r>
              <a:rPr lang="en-GB" dirty="0"/>
              <a:t/>
            </a:r>
            <a:br>
              <a:rPr lang="en-GB" dirty="0"/>
            </a:br>
            <a:r>
              <a:rPr lang="en-GB" dirty="0"/>
              <a:t/>
            </a:r>
            <a:br>
              <a:rPr lang="en-GB" dirty="0"/>
            </a:br>
            <a:endParaRPr lang="en-US" dirty="0"/>
          </a:p>
        </p:txBody>
      </p:sp>
      <p:sp>
        <p:nvSpPr>
          <p:cNvPr id="3" name="Rectangle 2"/>
          <p:cNvSpPr/>
          <p:nvPr/>
        </p:nvSpPr>
        <p:spPr>
          <a:xfrm>
            <a:off x="792480" y="345218"/>
            <a:ext cx="10891520" cy="6755696"/>
          </a:xfrm>
          <a:prstGeom prst="rect">
            <a:avLst/>
          </a:prstGeom>
        </p:spPr>
        <p:txBody>
          <a:bodyPr wrap="square">
            <a:spAutoFit/>
          </a:bodyPr>
          <a:lstStyle/>
          <a:p>
            <a:r>
              <a:rPr lang="en-US" sz="1100" dirty="0"/>
              <a:t>Billy Graham preached the message of Christ’s freedom and forgiveness around the world, reaching over 200 million people in more than 185 countries. He lead hundreds of thousands of people to pray to receive Jesus Christ into their lives as Lord and Savior.</a:t>
            </a:r>
          </a:p>
          <a:p>
            <a:r>
              <a:rPr lang="en-US" sz="1100" dirty="0"/>
              <a:t> </a:t>
            </a:r>
          </a:p>
          <a:p>
            <a:r>
              <a:rPr lang="en-US" sz="1100" dirty="0"/>
              <a:t>He was a friend to celebrities, politicians, athletes, and leaders, such as Martin Luther King, Jr., Bono, Muhammad Ali, Johnny Cash, Larry King, and WWII hero and Olympian Louis </a:t>
            </a:r>
            <a:r>
              <a:rPr lang="en-US" sz="1100" dirty="0" err="1"/>
              <a:t>Zamperini</a:t>
            </a:r>
            <a:r>
              <a:rPr lang="en-US" sz="1100" dirty="0"/>
              <a:t>. </a:t>
            </a:r>
          </a:p>
          <a:p>
            <a:endParaRPr lang="en-US" sz="1100" dirty="0"/>
          </a:p>
          <a:p>
            <a:r>
              <a:rPr lang="en-US" sz="1100" dirty="0"/>
              <a:t>His integrity and wisdom opened doors to offer spiritual support and guidance for United States presidents from Eisenhower to Bush</a:t>
            </a:r>
          </a:p>
          <a:p>
            <a:endParaRPr lang="en-US" sz="1100" dirty="0"/>
          </a:p>
          <a:p>
            <a:r>
              <a:rPr lang="en-US" sz="1100" dirty="0"/>
              <a:t>Billy Graham was named by Americans as "One of the Ten Most Admired Men in the World,” a record-breaking 59 times</a:t>
            </a:r>
          </a:p>
          <a:p>
            <a:endParaRPr lang="en-US" sz="1100" dirty="0"/>
          </a:p>
          <a:p>
            <a:r>
              <a:rPr lang="en-US" sz="1100" dirty="0"/>
              <a:t>He was well known for his phrase saying “the bible says” with his </a:t>
            </a:r>
            <a:r>
              <a:rPr lang="en-US" sz="1100" dirty="0" err="1"/>
              <a:t>favourite</a:t>
            </a:r>
            <a:r>
              <a:rPr lang="en-US" sz="1100" dirty="0"/>
              <a:t> bible verse being </a:t>
            </a:r>
            <a:r>
              <a:rPr lang="en-US" sz="1100" i="1" dirty="0"/>
              <a:t>For God so loved the world that He gave his only begotten Son that whosoever believeth in Him should not perish but have everlasting life. John 3:16</a:t>
            </a:r>
          </a:p>
          <a:p>
            <a:endParaRPr lang="en-US" sz="1100" dirty="0"/>
          </a:p>
          <a:p>
            <a:r>
              <a:rPr lang="en-US" sz="1100" dirty="0"/>
              <a:t>“My favorite verse of Scripture was taught to me by my mother when I was just a little boy. </a:t>
            </a:r>
          </a:p>
          <a:p>
            <a:endParaRPr lang="en-US" sz="1100" dirty="0"/>
          </a:p>
          <a:p>
            <a:r>
              <a:rPr lang="en-US" sz="1100" dirty="0"/>
              <a:t>This is the one Scripture that he would always preach on a crusade, </a:t>
            </a:r>
            <a:br>
              <a:rPr lang="en-US" sz="1100" dirty="0"/>
            </a:br>
            <a:r>
              <a:rPr lang="en-US" sz="1100" dirty="0"/>
              <a:t/>
            </a:r>
            <a:br>
              <a:rPr lang="en-US" sz="1100" dirty="0"/>
            </a:br>
            <a:r>
              <a:rPr lang="en-US" sz="1100" dirty="0"/>
              <a:t>As Billy Graham said himself “The word “whosoever” in this verse means the whole world. Whatever the color of a person’s skin, whatever language he speaks, God loves him and God is willing to save him.</a:t>
            </a:r>
            <a:br>
              <a:rPr lang="en-US" sz="1100" dirty="0"/>
            </a:br>
            <a:r>
              <a:rPr lang="en-US" sz="1100" dirty="0"/>
              <a:t/>
            </a:r>
            <a:br>
              <a:rPr lang="en-US" sz="1100" dirty="0"/>
            </a:br>
            <a:r>
              <a:rPr lang="en-US" sz="1100" dirty="0"/>
              <a:t>Billy Graham thought this was marvelous – He also said he liked that the bible verse says that life doesn’t begin when you die, it begins here and now.”</a:t>
            </a:r>
          </a:p>
          <a:p>
            <a:r>
              <a:rPr lang="en-US" sz="1100" dirty="0"/>
              <a:t>The Reverend Billy Graham preached God’s Word with conviction and passion for over 60 years. </a:t>
            </a:r>
            <a:br>
              <a:rPr lang="en-US" sz="1100" dirty="0"/>
            </a:br>
            <a:r>
              <a:rPr lang="en-US" sz="1100" dirty="0"/>
              <a:t/>
            </a:r>
            <a:br>
              <a:rPr lang="en-US" sz="1100" dirty="0"/>
            </a:br>
            <a:r>
              <a:rPr lang="en-US" sz="1100" dirty="0"/>
              <a:t>Here are just a few of his words of wisdom.</a:t>
            </a:r>
          </a:p>
          <a:p>
            <a:endParaRPr lang="en-US" sz="1100" dirty="0"/>
          </a:p>
          <a:p>
            <a:r>
              <a:rPr lang="en-GB" sz="1100" dirty="0"/>
              <a:t>He didn’t just preach to the 375,000 people in </a:t>
            </a:r>
            <a:r>
              <a:rPr lang="en-GB" sz="1100" dirty="0" err="1"/>
              <a:t>london</a:t>
            </a:r>
            <a:r>
              <a:rPr lang="en-GB" sz="1100" dirty="0"/>
              <a:t> </a:t>
            </a:r>
            <a:br>
              <a:rPr lang="en-GB" sz="1100" dirty="0"/>
            </a:br>
            <a:r>
              <a:rPr lang="en-GB" sz="1100" dirty="0"/>
              <a:t/>
            </a:r>
            <a:br>
              <a:rPr lang="en-GB" sz="1100" dirty="0"/>
            </a:br>
            <a:r>
              <a:rPr lang="en-US" sz="1100" dirty="0"/>
              <a:t>Billy Graham preached from London to more than 800,000 people gathered at 247 "live-link" </a:t>
            </a:r>
            <a:r>
              <a:rPr lang="en-US" sz="1100" dirty="0" err="1"/>
              <a:t>centres</a:t>
            </a:r>
            <a:r>
              <a:rPr lang="en-US" sz="1100" dirty="0"/>
              <a:t> throughout the UK and the Republic of Ireland, and to 16,000 sites in 13 nations of Africa.</a:t>
            </a:r>
            <a:br>
              <a:rPr lang="en-US" sz="1100" dirty="0"/>
            </a:br>
            <a:r>
              <a:rPr lang="en-US" sz="1100" dirty="0"/>
              <a:t/>
            </a:r>
            <a:br>
              <a:rPr lang="en-US" sz="1100" dirty="0"/>
            </a:br>
            <a:r>
              <a:rPr lang="en-US" sz="1100" dirty="0"/>
              <a:t>He is among the most influential Christian leaders of the 20th century.</a:t>
            </a:r>
            <a:br>
              <a:rPr lang="en-US" sz="1100" dirty="0"/>
            </a:br>
            <a:r>
              <a:rPr lang="en-US" sz="1100" dirty="0"/>
              <a:t>He held large indoor and outdoor rallies with </a:t>
            </a:r>
            <a:r>
              <a:rPr lang="en-US" sz="1100" dirty="0">
                <a:hlinkClick r:id="rId2" tooltip="Sermon">
                  <a:extLst>
                    <a:ext uri="{A12FA001-AC4F-418D-AE19-62706E023703}">
                      <ahyp:hlinkClr xmlns="" xmlns:ahyp="http://schemas.microsoft.com/office/drawing/2018/hyperlinkcolor" val="tx"/>
                    </a:ext>
                  </a:extLst>
                </a:hlinkClick>
              </a:rPr>
              <a:t>sermons</a:t>
            </a:r>
            <a:r>
              <a:rPr lang="en-US" sz="1100" dirty="0"/>
              <a:t> that were broadcast on radio and television.</a:t>
            </a:r>
            <a:br>
              <a:rPr lang="en-US" sz="1100" dirty="0"/>
            </a:br>
            <a:r>
              <a:rPr lang="en-US" sz="1200" dirty="0"/>
              <a:t>Graham preached to live audiences of 210 million people in more than 185 countrie</a:t>
            </a:r>
            <a:r>
              <a:rPr lang="en-US" sz="1100" dirty="0"/>
              <a:t>s</a:t>
            </a:r>
            <a:br>
              <a:rPr lang="en-US" sz="1100" dirty="0"/>
            </a:br>
            <a:endParaRPr lang="en-US" sz="1100" dirty="0"/>
          </a:p>
          <a:p>
            <a:endParaRPr lang="en-US" sz="1100" dirty="0">
              <a:solidFill>
                <a:srgbClr val="7030A0"/>
              </a:solidFill>
            </a:endParaRPr>
          </a:p>
          <a:p>
            <a:endParaRPr lang="en-US" sz="1100" dirty="0">
              <a:solidFill>
                <a:srgbClr val="7030A0"/>
              </a:solidFill>
            </a:endParaRPr>
          </a:p>
          <a:p>
            <a:endParaRPr lang="en-US" dirty="0"/>
          </a:p>
          <a:p>
            <a:endParaRPr lang="en-GB" dirty="0"/>
          </a:p>
        </p:txBody>
      </p:sp>
    </p:spTree>
    <p:extLst>
      <p:ext uri="{BB962C8B-B14F-4D97-AF65-F5344CB8AC3E}">
        <p14:creationId xmlns:p14="http://schemas.microsoft.com/office/powerpoint/2010/main" val="372534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934" y="359950"/>
            <a:ext cx="9973786" cy="5113198"/>
          </a:xfrm>
        </p:spPr>
        <p:txBody>
          <a:bodyPr>
            <a:noAutofit/>
          </a:bodyPr>
          <a:lstStyle/>
          <a:p>
            <a:r>
              <a:rPr lang="en-GB" sz="1100" dirty="0">
                <a:solidFill>
                  <a:schemeClr val="tx1"/>
                </a:solidFill>
              </a:rPr>
              <a:t/>
            </a:r>
            <a:br>
              <a:rPr lang="en-GB" sz="1100" dirty="0">
                <a:solidFill>
                  <a:schemeClr val="tx1"/>
                </a:solidFill>
              </a:rPr>
            </a:br>
            <a:r>
              <a:rPr lang="en-US" sz="1100" dirty="0">
                <a:solidFill>
                  <a:schemeClr val="tx1"/>
                </a:solidFill>
              </a:rPr>
              <a:t>“Being a Christian is more than just an instantaneous conversion – it is a daily process whereby you grow to be more and more like Christ.”</a:t>
            </a:r>
            <a:r>
              <a:rPr lang="en-GB" sz="1100" dirty="0">
                <a:solidFill>
                  <a:schemeClr val="tx1"/>
                </a:solidFill>
              </a:rPr>
              <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That quote is a personal favourite, and there is a reason for that ……and a reason I have chosen Billy Graham </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I have seen him</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I have been to one of his sermons, I have been to see him live in London </a:t>
            </a:r>
            <a:br>
              <a:rPr lang="en-GB" sz="1100" dirty="0">
                <a:solidFill>
                  <a:schemeClr val="tx1"/>
                </a:solidFill>
              </a:rPr>
            </a:br>
            <a:r>
              <a:rPr lang="en-GB" sz="1100" dirty="0">
                <a:solidFill>
                  <a:schemeClr val="tx1"/>
                </a:solidFill>
              </a:rPr>
              <a:t>I was in High school, 16 years old and I persuaded my friends to see Billy Graham preach in London during the summer of 1989.  </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I thought this would be a really special day and that my friends would finally see how good the God I believed in was and how wonderful it is to be a Christian. </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Unfortunately it didn’t go to plan</a:t>
            </a:r>
            <a:br>
              <a:rPr lang="en-GB" sz="1100" dirty="0">
                <a:solidFill>
                  <a:schemeClr val="tx1"/>
                </a:solidFill>
              </a:rPr>
            </a:br>
            <a:r>
              <a:rPr lang="en-GB" sz="1100" dirty="0">
                <a:solidFill>
                  <a:schemeClr val="tx1"/>
                </a:solidFill>
              </a:rPr>
              <a:t>My friends tutted and laughed, they commented at how they had wasted their time coming with me, </a:t>
            </a:r>
            <a:br>
              <a:rPr lang="en-GB" sz="1100" dirty="0">
                <a:solidFill>
                  <a:schemeClr val="tx1"/>
                </a:solidFill>
              </a:rPr>
            </a:br>
            <a:r>
              <a:rPr lang="en-GB" sz="1100" dirty="0">
                <a:solidFill>
                  <a:schemeClr val="tx1"/>
                </a:solidFill>
              </a:rPr>
              <a:t/>
            </a:r>
            <a:br>
              <a:rPr lang="en-GB" sz="1100" dirty="0">
                <a:solidFill>
                  <a:schemeClr val="tx1"/>
                </a:solidFill>
              </a:rPr>
            </a:br>
            <a:r>
              <a:rPr lang="en-GB" sz="1100" dirty="0">
                <a:solidFill>
                  <a:schemeClr val="tx1"/>
                </a:solidFill>
              </a:rPr>
              <a:t>It was then I realised that Billy Graham was right -   </a:t>
            </a:r>
            <a:r>
              <a:rPr lang="en-US" sz="1100" dirty="0">
                <a:solidFill>
                  <a:schemeClr val="tx1"/>
                </a:solidFill>
              </a:rPr>
              <a:t>Being a Christian IS more than just an instantaneous conversion, </a:t>
            </a:r>
            <a:br>
              <a:rPr lang="en-US" sz="1100" dirty="0">
                <a:solidFill>
                  <a:schemeClr val="tx1"/>
                </a:solidFill>
              </a:rPr>
            </a:br>
            <a:r>
              <a:rPr lang="en-US" sz="1100" dirty="0">
                <a:solidFill>
                  <a:schemeClr val="tx1"/>
                </a:solidFill>
              </a:rPr>
              <a:t>it IS a daily process and the daily process is showing the people you meet that being a Christian is wonderful and knowing the love of God is an amazing thing ! </a:t>
            </a: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GB" sz="1100" dirty="0" smtClean="0"/>
              <a:t>Dear Lord</a:t>
            </a:r>
            <a:br>
              <a:rPr lang="en-GB" sz="1100" dirty="0" smtClean="0"/>
            </a:br>
            <a:r>
              <a:rPr lang="en-GB" sz="1100" dirty="0" smtClean="0"/>
              <a:t/>
            </a:r>
            <a:br>
              <a:rPr lang="en-GB" sz="1100" dirty="0" smtClean="0"/>
            </a:br>
            <a:r>
              <a:rPr lang="en-GB" sz="1100" dirty="0" smtClean="0"/>
              <a:t>Please help each and every one of us to lead a Christian life in your love, following the path of our saviour Jesus.  </a:t>
            </a:r>
            <a:br>
              <a:rPr lang="en-GB" sz="1100" dirty="0" smtClean="0"/>
            </a:br>
            <a:r>
              <a:rPr lang="en-GB" sz="1100" dirty="0" smtClean="0"/>
              <a:t>We praise and thank you for the strength you have given to help us </a:t>
            </a:r>
            <a:r>
              <a:rPr lang="en-US" sz="1100" dirty="0" smtClean="0"/>
              <a:t>grow to be more and more like Christ. </a:t>
            </a:r>
            <a:r>
              <a:rPr lang="en-GB" sz="1100" dirty="0" smtClean="0"/>
              <a:t/>
            </a:r>
            <a:br>
              <a:rPr lang="en-GB" sz="1100" dirty="0" smtClean="0"/>
            </a:br>
            <a:r>
              <a:rPr lang="en-GB" sz="1100" dirty="0" smtClean="0"/>
              <a:t/>
            </a:r>
            <a:br>
              <a:rPr lang="en-GB" sz="1100" dirty="0" smtClean="0"/>
            </a:br>
            <a:r>
              <a:rPr lang="en-GB" sz="1100" dirty="0" smtClean="0"/>
              <a:t>Amen </a:t>
            </a:r>
            <a:r>
              <a:rPr lang="en-US" sz="1100" dirty="0">
                <a:solidFill>
                  <a:srgbClr val="7030A0"/>
                </a:solidFill>
              </a:rPr>
              <a:t/>
            </a:r>
            <a:br>
              <a:rPr lang="en-US" sz="1100" dirty="0">
                <a:solidFill>
                  <a:srgbClr val="7030A0"/>
                </a:solidFill>
              </a:rPr>
            </a:br>
            <a:r>
              <a:rPr lang="en-US" sz="1100" dirty="0"/>
              <a:t/>
            </a:r>
            <a:br>
              <a:rPr lang="en-US" sz="1100" dirty="0"/>
            </a:br>
            <a:endParaRPr lang="en-GB" sz="1100" dirty="0"/>
          </a:p>
        </p:txBody>
      </p:sp>
    </p:spTree>
    <p:extLst>
      <p:ext uri="{BB962C8B-B14F-4D97-AF65-F5344CB8AC3E}">
        <p14:creationId xmlns:p14="http://schemas.microsoft.com/office/powerpoint/2010/main" val="240424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54633-85C4-4325-907D-782577B2876B}"/>
              </a:ext>
            </a:extLst>
          </p:cNvPr>
          <p:cNvSpPr/>
          <p:nvPr/>
        </p:nvSpPr>
        <p:spPr>
          <a:xfrm>
            <a:off x="2826059" y="1253828"/>
            <a:ext cx="6096000" cy="923330"/>
          </a:xfrm>
          <a:prstGeom prst="rect">
            <a:avLst/>
          </a:prstGeom>
        </p:spPr>
        <p:txBody>
          <a:bodyPr>
            <a:spAutoFit/>
          </a:bodyPr>
          <a:lstStyle/>
          <a:p>
            <a:r>
              <a:rPr lang="en-US" dirty="0"/>
              <a:t>200 million people </a:t>
            </a:r>
          </a:p>
          <a:p>
            <a:endParaRPr lang="en-US" dirty="0"/>
          </a:p>
          <a:p>
            <a:r>
              <a:rPr lang="en-US" dirty="0" smtClean="0"/>
              <a:t> </a:t>
            </a:r>
            <a:endParaRPr lang="en-US" dirty="0"/>
          </a:p>
        </p:txBody>
      </p:sp>
    </p:spTree>
    <p:extLst>
      <p:ext uri="{BB962C8B-B14F-4D97-AF65-F5344CB8AC3E}">
        <p14:creationId xmlns:p14="http://schemas.microsoft.com/office/powerpoint/2010/main" val="485260370"/>
      </p:ext>
    </p:extLst>
  </p:cSld>
  <p:clrMapOvr>
    <a:masterClrMapping/>
  </p:clrMapOvr>
  <p:transition spd="slow">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54633-85C4-4325-907D-782577B2876B}"/>
              </a:ext>
            </a:extLst>
          </p:cNvPr>
          <p:cNvSpPr/>
          <p:nvPr/>
        </p:nvSpPr>
        <p:spPr>
          <a:xfrm>
            <a:off x="2826059" y="1253828"/>
            <a:ext cx="6096000" cy="1477328"/>
          </a:xfrm>
          <a:prstGeom prst="rect">
            <a:avLst/>
          </a:prstGeom>
        </p:spPr>
        <p:txBody>
          <a:bodyPr>
            <a:spAutoFit/>
          </a:bodyPr>
          <a:lstStyle/>
          <a:p>
            <a:r>
              <a:rPr lang="en-US" dirty="0"/>
              <a:t>200 million people </a:t>
            </a:r>
          </a:p>
          <a:p>
            <a:endParaRPr lang="en-US" dirty="0"/>
          </a:p>
          <a:p>
            <a:r>
              <a:rPr lang="en-US" dirty="0"/>
              <a:t>185 countries</a:t>
            </a:r>
          </a:p>
          <a:p>
            <a:r>
              <a:rPr lang="en-US" dirty="0" smtClean="0"/>
              <a:t>.</a:t>
            </a:r>
            <a:endParaRPr lang="en-US" dirty="0"/>
          </a:p>
          <a:p>
            <a:r>
              <a:rPr lang="en-US" dirty="0"/>
              <a:t> </a:t>
            </a:r>
          </a:p>
        </p:txBody>
      </p:sp>
    </p:spTree>
    <p:extLst>
      <p:ext uri="{BB962C8B-B14F-4D97-AF65-F5344CB8AC3E}">
        <p14:creationId xmlns:p14="http://schemas.microsoft.com/office/powerpoint/2010/main" val="485260370"/>
      </p:ext>
    </p:extLst>
  </p:cSld>
  <p:clrMapOvr>
    <a:masterClrMapping/>
  </p:clrMapOvr>
  <p:transition spd="slow">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54633-85C4-4325-907D-782577B2876B}"/>
              </a:ext>
            </a:extLst>
          </p:cNvPr>
          <p:cNvSpPr/>
          <p:nvPr/>
        </p:nvSpPr>
        <p:spPr>
          <a:xfrm>
            <a:off x="2826059" y="1253828"/>
            <a:ext cx="6096000" cy="2031325"/>
          </a:xfrm>
          <a:prstGeom prst="rect">
            <a:avLst/>
          </a:prstGeom>
        </p:spPr>
        <p:txBody>
          <a:bodyPr>
            <a:spAutoFit/>
          </a:bodyPr>
          <a:lstStyle/>
          <a:p>
            <a:r>
              <a:rPr lang="en-US" dirty="0"/>
              <a:t>200 million people </a:t>
            </a:r>
          </a:p>
          <a:p>
            <a:endParaRPr lang="en-US" dirty="0"/>
          </a:p>
          <a:p>
            <a:r>
              <a:rPr lang="en-US" dirty="0"/>
              <a:t>185 countries</a:t>
            </a:r>
          </a:p>
          <a:p>
            <a:endParaRPr lang="en-US" dirty="0"/>
          </a:p>
          <a:p>
            <a:r>
              <a:rPr lang="en-US" dirty="0"/>
              <a:t>He lead hundreds of thousands of people to pray to receive Jesus Christ into their lives as Lord and Savior.</a:t>
            </a:r>
          </a:p>
          <a:p>
            <a:r>
              <a:rPr lang="en-US" dirty="0"/>
              <a:t> </a:t>
            </a:r>
          </a:p>
        </p:txBody>
      </p:sp>
    </p:spTree>
    <p:extLst>
      <p:ext uri="{BB962C8B-B14F-4D97-AF65-F5344CB8AC3E}">
        <p14:creationId xmlns:p14="http://schemas.microsoft.com/office/powerpoint/2010/main" val="485260370"/>
      </p:ext>
    </p:extLst>
  </p:cSld>
  <p:clrMapOvr>
    <a:masterClrMapping/>
  </p:clrMapOvr>
  <p:transition spd="slow">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54633-85C4-4325-907D-782577B2876B}"/>
              </a:ext>
            </a:extLst>
          </p:cNvPr>
          <p:cNvSpPr/>
          <p:nvPr/>
        </p:nvSpPr>
        <p:spPr>
          <a:xfrm>
            <a:off x="2826059" y="1253828"/>
            <a:ext cx="6096000" cy="1477328"/>
          </a:xfrm>
          <a:prstGeom prst="rect">
            <a:avLst/>
          </a:prstGeom>
        </p:spPr>
        <p:txBody>
          <a:bodyPr>
            <a:spAutoFit/>
          </a:bodyPr>
          <a:lstStyle/>
          <a:p>
            <a:r>
              <a:rPr lang="en-US" dirty="0"/>
              <a:t> </a:t>
            </a:r>
          </a:p>
          <a:p>
            <a:r>
              <a:rPr lang="en-US" dirty="0"/>
              <a:t>His offered spiritual support and guidance to all the United States presidents from President Eisenhower to President Bush</a:t>
            </a:r>
          </a:p>
          <a:p>
            <a:endParaRPr lang="en-US" dirty="0"/>
          </a:p>
        </p:txBody>
      </p:sp>
    </p:spTree>
    <p:extLst>
      <p:ext uri="{BB962C8B-B14F-4D97-AF65-F5344CB8AC3E}">
        <p14:creationId xmlns:p14="http://schemas.microsoft.com/office/powerpoint/2010/main" val="135796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54633-85C4-4325-907D-782577B2876B}"/>
              </a:ext>
            </a:extLst>
          </p:cNvPr>
          <p:cNvSpPr/>
          <p:nvPr/>
        </p:nvSpPr>
        <p:spPr>
          <a:xfrm>
            <a:off x="2826059" y="1253828"/>
            <a:ext cx="6096000" cy="2031325"/>
          </a:xfrm>
          <a:prstGeom prst="rect">
            <a:avLst/>
          </a:prstGeom>
        </p:spPr>
        <p:txBody>
          <a:bodyPr>
            <a:spAutoFit/>
          </a:bodyPr>
          <a:lstStyle/>
          <a:p>
            <a:r>
              <a:rPr lang="en-US" dirty="0"/>
              <a:t> </a:t>
            </a:r>
          </a:p>
          <a:p>
            <a:r>
              <a:rPr lang="en-US" dirty="0"/>
              <a:t>His offered spiritual support and guidance to all the United States presidents from President Eisenhower to President Bush</a:t>
            </a:r>
          </a:p>
          <a:p>
            <a:endParaRPr lang="en-US" dirty="0"/>
          </a:p>
          <a:p>
            <a:r>
              <a:rPr lang="en-US" dirty="0"/>
              <a:t>"One of the Ten Most Admired Men in the World,” </a:t>
            </a:r>
          </a:p>
          <a:p>
            <a:endParaRPr lang="en-US" dirty="0"/>
          </a:p>
        </p:txBody>
      </p:sp>
    </p:spTree>
    <p:extLst>
      <p:ext uri="{BB962C8B-B14F-4D97-AF65-F5344CB8AC3E}">
        <p14:creationId xmlns:p14="http://schemas.microsoft.com/office/powerpoint/2010/main" val="135796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54633-85C4-4325-907D-782577B2876B}"/>
              </a:ext>
            </a:extLst>
          </p:cNvPr>
          <p:cNvSpPr/>
          <p:nvPr/>
        </p:nvSpPr>
        <p:spPr>
          <a:xfrm>
            <a:off x="2826059" y="1253828"/>
            <a:ext cx="6096000" cy="2308324"/>
          </a:xfrm>
          <a:prstGeom prst="rect">
            <a:avLst/>
          </a:prstGeom>
        </p:spPr>
        <p:txBody>
          <a:bodyPr>
            <a:spAutoFit/>
          </a:bodyPr>
          <a:lstStyle/>
          <a:p>
            <a:r>
              <a:rPr lang="en-US" dirty="0"/>
              <a:t> </a:t>
            </a:r>
          </a:p>
          <a:p>
            <a:r>
              <a:rPr lang="en-US" dirty="0"/>
              <a:t>His offered spiritual support and guidance to all the United States presidents from President Eisenhower to President Bush</a:t>
            </a:r>
          </a:p>
          <a:p>
            <a:endParaRPr lang="en-US" dirty="0"/>
          </a:p>
          <a:p>
            <a:r>
              <a:rPr lang="en-US" dirty="0"/>
              <a:t>"One of the Ten Most Admired Men in the World,” </a:t>
            </a:r>
          </a:p>
          <a:p>
            <a:endParaRPr lang="en-US" dirty="0"/>
          </a:p>
          <a:p>
            <a:r>
              <a:rPr lang="en-US" dirty="0"/>
              <a:t>A record-breaking 59 times !!!!</a:t>
            </a:r>
          </a:p>
        </p:txBody>
      </p:sp>
    </p:spTree>
    <p:extLst>
      <p:ext uri="{BB962C8B-B14F-4D97-AF65-F5344CB8AC3E}">
        <p14:creationId xmlns:p14="http://schemas.microsoft.com/office/powerpoint/2010/main" val="135796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dirty="0"/>
              <a:t>the Bible says,”</a:t>
            </a:r>
            <a:br>
              <a:rPr lang="en-US" dirty="0"/>
            </a:br>
            <a:r>
              <a:rPr lang="en-US" dirty="0"/>
              <a:t/>
            </a:r>
            <a:br>
              <a:rPr lang="en-US" dirty="0"/>
            </a:br>
            <a:r>
              <a:rPr lang="en-US" dirty="0"/>
              <a:t/>
            </a:r>
            <a:br>
              <a:rPr lang="en-US" dirty="0"/>
            </a:br>
            <a:r>
              <a:rPr lang="en-US" dirty="0"/>
              <a:t/>
            </a:r>
            <a:br>
              <a:rPr lang="en-US" dirty="0"/>
            </a:br>
            <a:r>
              <a:rPr lang="en-US" dirty="0"/>
              <a:t> </a:t>
            </a:r>
            <a:endParaRPr lang="en-GB"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228</TotalTime>
  <Words>1249</Words>
  <Application>Microsoft Office PowerPoint</Application>
  <PresentationFormat>Widescreen</PresentationFormat>
  <Paragraphs>86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Wisp</vt:lpstr>
      <vt:lpstr>COURAGEOUS ADVOCATE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Bible says,”     </vt:lpstr>
      <vt:lpstr>   For God so loved the world that He gave his only begotten Son that whosoever believeth in Him should not perish but have everlasting life.  John 3v16   </vt:lpstr>
      <vt:lpstr>   The Reverend Billy Graham preached God’s Word with conviction and passion for over 60 years.      </vt:lpstr>
      <vt:lpstr>     </vt:lpstr>
      <vt:lpstr>PowerPoint Presentation</vt:lpstr>
      <vt:lpstr>“Sin is the second most powerful force in the universe, for it sent Jesus to the cross. Only one force is greater—the love of God.”     </vt:lpstr>
      <vt:lpstr>Billy Graham preached to more than 375,000 people gathered in London</vt:lpstr>
      <vt:lpstr>375,000 people in London     </vt:lpstr>
      <vt:lpstr>375,000 people in London    800,000 people     </vt:lpstr>
      <vt:lpstr>375,000 people in London    800,000 people              247 "live-link" centers throughout the UK and the Republic of Ireland    </vt:lpstr>
      <vt:lpstr>375,000 people in London    800,000 people              247 "live-link" centers throughout the UK and the Republic of Ireland   16,000 sites in 13 nations of Africa </vt:lpstr>
      <vt:lpstr> He is among the most influential Christian leaders of the 20th century.   </vt:lpstr>
      <vt:lpstr>PowerPoint Presentation</vt:lpstr>
      <vt:lpstr>PowerPoint Presentation</vt:lpstr>
      <vt:lpstr>PowerPoint Presentation</vt:lpstr>
      <vt:lpstr> “Being a Christian is more than just an instantaneous conversion – it is a daily process whereby you grow to be more and more like Christ.”   </vt:lpstr>
      <vt:lpstr>We will listen to one of Billy Grahams favourite songs as we lead out   https://www.youtube.com/watch?v=v9oRay5YBHg  </vt:lpstr>
      <vt:lpstr>      </vt:lpstr>
      <vt:lpstr> “Being a Christian is more than just an instantaneous conversion – it is a daily process whereby you grow to be more and more like Christ.”   That quote is a personal favourite, and there is a reason for that ……and a reason I have chosen Billy Graham   I have seen him  I have been to one of his sermons, I have been to see him live in London  I was in High school, 16 years old and I persuaded my friends to see Billy Graham preach in London during the summer of 1989.    I thought this would be a really special day and that my friends would finally see how good the God I believed in was and how wonderful it is to be a Christian.   Unfortunately it didn’t go to plan My friends tutted and laughed, they commented at how they had wasted their time coming with me,   It was then I realised that Billy Graham was right -   Being a Christian IS more than just an instantaneous conversion,  it IS a daily process and the daily process is showing the people you meet that being a Christian is wonderful and knowing the love of God is an amazing thing !    Dear Lord  Please help each and every one of us to lead a Christian life in your love, following the path of our saviour Jesus.   We praise and thank you for the strength you have given to help us grow to be more and more like Christ.   Amen   </vt:lpstr>
    </vt:vector>
  </TitlesOfParts>
  <Company>EDU-PRD-SCCM1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ADVOCATES of the WEEK</dc:title>
  <dc:creator>6038, head</dc:creator>
  <cp:lastModifiedBy>Helen Courtney</cp:lastModifiedBy>
  <cp:revision>27</cp:revision>
  <dcterms:created xsi:type="dcterms:W3CDTF">2019-09-05T16:28:36Z</dcterms:created>
  <dcterms:modified xsi:type="dcterms:W3CDTF">2020-11-03T15:16:57Z</dcterms:modified>
</cp:coreProperties>
</file>