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8"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10/8/2020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oPB1sUR_yL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COURAGEOUS ADVOCATE of the WEEK</a:t>
            </a:r>
            <a:endParaRPr lang="en-US" b="1" dirty="0"/>
          </a:p>
        </p:txBody>
      </p:sp>
      <p:sp>
        <p:nvSpPr>
          <p:cNvPr id="3" name="Subtitle 2"/>
          <p:cNvSpPr>
            <a:spLocks noGrp="1"/>
          </p:cNvSpPr>
          <p:nvPr>
            <p:ph type="subTitle" idx="1"/>
          </p:nvPr>
        </p:nvSpPr>
        <p:spPr/>
        <p:txBody>
          <a:bodyPr>
            <a:normAutofit/>
          </a:bodyPr>
          <a:lstStyle/>
          <a:p>
            <a:r>
              <a:rPr lang="en-GB" sz="4000" b="1" dirty="0" smtClean="0">
                <a:solidFill>
                  <a:srgbClr val="00B050"/>
                </a:solidFill>
              </a:rPr>
              <a:t>Thomas Dorsey</a:t>
            </a:r>
            <a:endParaRPr lang="en-US" sz="4000" b="1" dirty="0">
              <a:solidFill>
                <a:srgbClr val="00B050"/>
              </a:solidFill>
            </a:endParaRPr>
          </a:p>
        </p:txBody>
      </p:sp>
    </p:spTree>
    <p:extLst>
      <p:ext uri="{BB962C8B-B14F-4D97-AF65-F5344CB8AC3E}">
        <p14:creationId xmlns:p14="http://schemas.microsoft.com/office/powerpoint/2010/main" val="70575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589213" y="5257378"/>
            <a:ext cx="8915400" cy="814237"/>
          </a:xfrm>
        </p:spPr>
        <p:txBody>
          <a:bodyPr>
            <a:noAutofit/>
          </a:bodyPr>
          <a:lstStyle/>
          <a:p>
            <a:pPr algn="ctr"/>
            <a:r>
              <a:rPr lang="en-GB" sz="2400" b="1" dirty="0"/>
              <a:t>Thomas Andrew Dorsey </a:t>
            </a:r>
            <a:r>
              <a:rPr lang="en-GB" sz="2400" b="1" dirty="0" smtClean="0"/>
              <a:t>was </a:t>
            </a:r>
            <a:r>
              <a:rPr lang="en-GB" sz="2400" b="1" dirty="0"/>
              <a:t>an American musician, composer, and Christian </a:t>
            </a:r>
            <a:r>
              <a:rPr lang="en-GB" sz="2400" b="1" dirty="0" smtClean="0"/>
              <a:t>who was </a:t>
            </a:r>
            <a:r>
              <a:rPr lang="en-GB" sz="2400" b="1" dirty="0"/>
              <a:t>influential in the development of early blues and 20th century gospel music.</a:t>
            </a:r>
            <a:endParaRPr lang="en-US" sz="2400" b="1" dirty="0"/>
          </a:p>
        </p:txBody>
      </p:sp>
      <p:pic>
        <p:nvPicPr>
          <p:cNvPr id="3" name="Picture 2"/>
          <p:cNvPicPr>
            <a:picLocks noChangeAspect="1"/>
          </p:cNvPicPr>
          <p:nvPr/>
        </p:nvPicPr>
        <p:blipFill>
          <a:blip r:embed="rId2"/>
          <a:stretch>
            <a:fillRect/>
          </a:stretch>
        </p:blipFill>
        <p:spPr>
          <a:xfrm>
            <a:off x="1978702" y="944380"/>
            <a:ext cx="8527866" cy="4094345"/>
          </a:xfrm>
          <a:prstGeom prst="rect">
            <a:avLst/>
          </a:prstGeom>
        </p:spPr>
      </p:pic>
    </p:spTree>
    <p:extLst>
      <p:ext uri="{BB962C8B-B14F-4D97-AF65-F5344CB8AC3E}">
        <p14:creationId xmlns:p14="http://schemas.microsoft.com/office/powerpoint/2010/main" val="4712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068" y="102901"/>
            <a:ext cx="9431436" cy="6462491"/>
          </a:xfrm>
        </p:spPr>
        <p:txBody>
          <a:bodyPr anchor="ctr">
            <a:normAutofit/>
          </a:bodyPr>
          <a:lstStyle/>
          <a:p>
            <a:r>
              <a:rPr lang="en-GB" sz="2800" i="1" dirty="0" smtClean="0"/>
              <a:t>Thomas Dorsey was born in 1899 and was the son of a preacher. As </a:t>
            </a:r>
            <a:r>
              <a:rPr lang="en-GB" sz="2800" i="1" dirty="0"/>
              <a:t>a young boy, Thomas </a:t>
            </a:r>
            <a:r>
              <a:rPr lang="en-GB" sz="2800" i="1" dirty="0" smtClean="0"/>
              <a:t>learned </a:t>
            </a:r>
            <a:r>
              <a:rPr lang="en-GB" sz="2800" i="1" dirty="0"/>
              <a:t>to play the piano from his mother, </a:t>
            </a:r>
            <a:r>
              <a:rPr lang="en-GB" sz="2800" i="1" dirty="0" smtClean="0"/>
              <a:t>and was soon walking 30 miles to take formal music   lessons. As he improved,</a:t>
            </a:r>
            <a:br>
              <a:rPr lang="en-GB" sz="2800" i="1" dirty="0" smtClean="0"/>
            </a:br>
            <a:r>
              <a:rPr lang="en-GB" sz="2800" i="1" dirty="0" smtClean="0"/>
              <a:t>he began earning money </a:t>
            </a:r>
            <a:br>
              <a:rPr lang="en-GB" sz="2800" i="1" dirty="0" smtClean="0"/>
            </a:br>
            <a:r>
              <a:rPr lang="en-GB" sz="2800" i="1" dirty="0" smtClean="0"/>
              <a:t>for his family by playing</a:t>
            </a:r>
            <a:br>
              <a:rPr lang="en-GB" sz="2800" i="1" dirty="0" smtClean="0"/>
            </a:br>
            <a:r>
              <a:rPr lang="en-GB" sz="2800" i="1" dirty="0" smtClean="0"/>
              <a:t>in churches and at events.</a:t>
            </a:r>
            <a:endParaRPr lang="en-US" sz="2800" i="1" dirty="0"/>
          </a:p>
        </p:txBody>
      </p:sp>
      <p:pic>
        <p:nvPicPr>
          <p:cNvPr id="4" name="Picture 3"/>
          <p:cNvPicPr>
            <a:picLocks noChangeAspect="1"/>
          </p:cNvPicPr>
          <p:nvPr/>
        </p:nvPicPr>
        <p:blipFill>
          <a:blip r:embed="rId2"/>
          <a:stretch>
            <a:fillRect/>
          </a:stretch>
        </p:blipFill>
        <p:spPr>
          <a:xfrm>
            <a:off x="7359817" y="3807502"/>
            <a:ext cx="3897795" cy="2263514"/>
          </a:xfrm>
          <a:prstGeom prst="rect">
            <a:avLst/>
          </a:prstGeom>
        </p:spPr>
      </p:pic>
    </p:spTree>
    <p:extLst>
      <p:ext uri="{BB962C8B-B14F-4D97-AF65-F5344CB8AC3E}">
        <p14:creationId xmlns:p14="http://schemas.microsoft.com/office/powerpoint/2010/main" val="372534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068" y="102901"/>
            <a:ext cx="9431436" cy="6462491"/>
          </a:xfrm>
        </p:spPr>
        <p:txBody>
          <a:bodyPr anchor="ctr">
            <a:normAutofit/>
          </a:bodyPr>
          <a:lstStyle/>
          <a:p>
            <a:r>
              <a:rPr lang="en-US" i="1" dirty="0" smtClean="0"/>
              <a:t>Dorsey was influenced by ‘Blues’ music, and his talent soon saw him playing with well known Blues bands all across America.  </a:t>
            </a:r>
            <a:endParaRPr lang="en-US" i="1" dirty="0"/>
          </a:p>
        </p:txBody>
      </p:sp>
      <p:pic>
        <p:nvPicPr>
          <p:cNvPr id="4" name="Picture 3"/>
          <p:cNvPicPr>
            <a:picLocks noChangeAspect="1"/>
          </p:cNvPicPr>
          <p:nvPr/>
        </p:nvPicPr>
        <p:blipFill>
          <a:blip r:embed="rId2"/>
          <a:stretch>
            <a:fillRect/>
          </a:stretch>
        </p:blipFill>
        <p:spPr>
          <a:xfrm>
            <a:off x="7049631" y="4056784"/>
            <a:ext cx="4163929" cy="2402032"/>
          </a:xfrm>
          <a:prstGeom prst="rect">
            <a:avLst/>
          </a:prstGeom>
        </p:spPr>
      </p:pic>
    </p:spTree>
    <p:extLst>
      <p:ext uri="{BB962C8B-B14F-4D97-AF65-F5344CB8AC3E}">
        <p14:creationId xmlns:p14="http://schemas.microsoft.com/office/powerpoint/2010/main" val="973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068" y="102901"/>
            <a:ext cx="9431436" cy="6462491"/>
          </a:xfrm>
        </p:spPr>
        <p:txBody>
          <a:bodyPr anchor="ctr">
            <a:normAutofit fontScale="90000"/>
          </a:bodyPr>
          <a:lstStyle/>
          <a:p>
            <a:r>
              <a:rPr lang="en-US" i="1" dirty="0" smtClean="0"/>
              <a:t/>
            </a:r>
            <a:br>
              <a:rPr lang="en-US" i="1" dirty="0" smtClean="0"/>
            </a:br>
            <a:r>
              <a:rPr lang="en-US" i="1" dirty="0" smtClean="0"/>
              <a:t>Although Dorsey was doing well, tragedy was about to strike. Both his wife and newborn son died. Through his grief, Thomas decided to dedicate his musical gifts to the Church. He definitely added his own style!</a:t>
            </a:r>
            <a:br>
              <a:rPr lang="en-US" i="1" dirty="0" smtClean="0"/>
            </a:br>
            <a:r>
              <a:rPr lang="en-US" i="1" dirty="0" smtClean="0"/>
              <a:t/>
            </a:r>
            <a:br>
              <a:rPr lang="en-US" i="1" dirty="0" smtClean="0"/>
            </a:br>
            <a:r>
              <a:rPr lang="en-US" i="1" dirty="0" smtClean="0">
                <a:solidFill>
                  <a:srgbClr val="FF0000"/>
                </a:solidFill>
              </a:rPr>
              <a:t>“</a:t>
            </a:r>
            <a:r>
              <a:rPr lang="en-GB" i="1" dirty="0" smtClean="0">
                <a:solidFill>
                  <a:srgbClr val="FF0000"/>
                </a:solidFill>
              </a:rPr>
              <a:t>I </a:t>
            </a:r>
            <a:r>
              <a:rPr lang="en-GB" i="1" dirty="0">
                <a:solidFill>
                  <a:srgbClr val="FF0000"/>
                </a:solidFill>
              </a:rPr>
              <a:t>wasn’t trying to change it [church music], but I was just struck with something that would change it over, something that God gave me. He accepted it; I got my authority from God</a:t>
            </a:r>
            <a:r>
              <a:rPr lang="en-GB" i="1" dirty="0" smtClean="0">
                <a:solidFill>
                  <a:srgbClr val="FF0000"/>
                </a:solidFill>
              </a:rPr>
              <a:t>.”</a:t>
            </a:r>
            <a:r>
              <a:rPr lang="en-US" i="1" dirty="0"/>
              <a:t/>
            </a:r>
            <a:br>
              <a:rPr lang="en-US" i="1" dirty="0"/>
            </a:br>
            <a:r>
              <a:rPr lang="en-US" i="1" dirty="0" smtClean="0"/>
              <a:t/>
            </a:r>
            <a:br>
              <a:rPr lang="en-US" i="1" dirty="0" smtClean="0"/>
            </a:br>
            <a:r>
              <a:rPr lang="en-US" i="1" dirty="0"/>
              <a:t/>
            </a:r>
            <a:br>
              <a:rPr lang="en-US" i="1" dirty="0"/>
            </a:br>
            <a:r>
              <a:rPr lang="en-US" i="1" dirty="0" smtClean="0"/>
              <a:t/>
            </a:r>
            <a:br>
              <a:rPr lang="en-US" i="1" dirty="0" smtClean="0"/>
            </a:br>
            <a:endParaRPr lang="en-US" i="1" dirty="0"/>
          </a:p>
        </p:txBody>
      </p:sp>
      <p:pic>
        <p:nvPicPr>
          <p:cNvPr id="5" name="Picture 4"/>
          <p:cNvPicPr>
            <a:picLocks noChangeAspect="1"/>
          </p:cNvPicPr>
          <p:nvPr/>
        </p:nvPicPr>
        <p:blipFill>
          <a:blip r:embed="rId2"/>
          <a:stretch>
            <a:fillRect/>
          </a:stretch>
        </p:blipFill>
        <p:spPr>
          <a:xfrm>
            <a:off x="281378" y="4619937"/>
            <a:ext cx="2095500" cy="1695450"/>
          </a:xfrm>
          <a:prstGeom prst="rect">
            <a:avLst/>
          </a:prstGeom>
        </p:spPr>
      </p:pic>
    </p:spTree>
    <p:extLst>
      <p:ext uri="{BB962C8B-B14F-4D97-AF65-F5344CB8AC3E}">
        <p14:creationId xmlns:p14="http://schemas.microsoft.com/office/powerpoint/2010/main" val="193014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068" y="102901"/>
            <a:ext cx="9431436" cy="6462491"/>
          </a:xfrm>
        </p:spPr>
        <p:txBody>
          <a:bodyPr anchor="ctr">
            <a:normAutofit/>
          </a:bodyPr>
          <a:lstStyle/>
          <a:p>
            <a:pPr algn="ctr"/>
            <a:r>
              <a:rPr lang="en-GB" sz="2800" dirty="0"/>
              <a:t>Over the next 60 years, Dorsey became known as the “Father of Gospel Music,” penning hundreds of </a:t>
            </a:r>
            <a:r>
              <a:rPr lang="en-GB" sz="2800" dirty="0" smtClean="0"/>
              <a:t>songs.</a:t>
            </a:r>
            <a:br>
              <a:rPr lang="en-GB" sz="2800" dirty="0" smtClean="0"/>
            </a:br>
            <a:r>
              <a:rPr lang="en-GB" sz="2800" dirty="0" smtClean="0"/>
              <a:t>He always told others that his songs ‘carried a message’.</a:t>
            </a:r>
            <a:br>
              <a:rPr lang="en-GB" sz="2800" dirty="0" smtClean="0"/>
            </a:br>
            <a:r>
              <a:rPr lang="en-GB" sz="2800" dirty="0"/>
              <a:t/>
            </a:r>
            <a:br>
              <a:rPr lang="en-GB" sz="2800" dirty="0"/>
            </a:br>
            <a:r>
              <a:rPr lang="en-GB" sz="2800" dirty="0" smtClean="0"/>
              <a:t/>
            </a:r>
            <a:br>
              <a:rPr lang="en-GB" sz="2800" dirty="0" smtClean="0"/>
            </a:br>
            <a:r>
              <a:rPr lang="en-GB" sz="2800" dirty="0"/>
              <a:t/>
            </a:r>
            <a:br>
              <a:rPr lang="en-GB" sz="2800" dirty="0"/>
            </a:br>
            <a:r>
              <a:rPr lang="en-GB" sz="2800" dirty="0" smtClean="0">
                <a:solidFill>
                  <a:srgbClr val="FF0000"/>
                </a:solidFill>
              </a:rPr>
              <a:t>“Nothing </a:t>
            </a:r>
            <a:r>
              <a:rPr lang="en-GB" sz="2800" dirty="0">
                <a:solidFill>
                  <a:srgbClr val="FF0000"/>
                </a:solidFill>
              </a:rPr>
              <a:t>will take the place of gospel music. … Somebody might do it differently or add something to it, but any power in the music must come from God … and it’s all about what God wants</a:t>
            </a:r>
            <a:r>
              <a:rPr lang="en-GB" sz="2800" dirty="0" smtClean="0">
                <a:solidFill>
                  <a:srgbClr val="FF0000"/>
                </a:solidFill>
              </a:rPr>
              <a:t>.”</a:t>
            </a:r>
            <a:r>
              <a:rPr lang="en-GB" sz="2800" dirty="0">
                <a:solidFill>
                  <a:srgbClr val="FF0000"/>
                </a:solidFill>
              </a:rPr>
              <a:t/>
            </a:r>
            <a:br>
              <a:rPr lang="en-GB" sz="2800" dirty="0">
                <a:solidFill>
                  <a:srgbClr val="FF0000"/>
                </a:solidFill>
              </a:rPr>
            </a:br>
            <a:r>
              <a:rPr lang="en-GB" sz="2800" dirty="0">
                <a:solidFill>
                  <a:srgbClr val="FF0000"/>
                </a:solidFill>
              </a:rPr>
              <a:t> </a:t>
            </a:r>
            <a:endParaRPr lang="en-US" sz="2800" dirty="0">
              <a:solidFill>
                <a:srgbClr val="FF0000"/>
              </a:solidFill>
            </a:endParaRPr>
          </a:p>
        </p:txBody>
      </p:sp>
      <p:pic>
        <p:nvPicPr>
          <p:cNvPr id="4" name="Picture 3"/>
          <p:cNvPicPr>
            <a:picLocks noChangeAspect="1"/>
          </p:cNvPicPr>
          <p:nvPr/>
        </p:nvPicPr>
        <p:blipFill>
          <a:blip r:embed="rId2"/>
          <a:stretch>
            <a:fillRect/>
          </a:stretch>
        </p:blipFill>
        <p:spPr>
          <a:xfrm>
            <a:off x="434090" y="1918231"/>
            <a:ext cx="2923707" cy="2078756"/>
          </a:xfrm>
          <a:prstGeom prst="rect">
            <a:avLst/>
          </a:prstGeom>
        </p:spPr>
      </p:pic>
    </p:spTree>
    <p:extLst>
      <p:ext uri="{BB962C8B-B14F-4D97-AF65-F5344CB8AC3E}">
        <p14:creationId xmlns:p14="http://schemas.microsoft.com/office/powerpoint/2010/main" val="272243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Dorsey’s songs shared the message of God’s love and care for his people. They gave hope to </a:t>
            </a:r>
            <a:r>
              <a:rPr lang="en-GB" dirty="0" smtClean="0"/>
              <a:t>people.</a:t>
            </a:r>
            <a:br>
              <a:rPr lang="en-GB" dirty="0" smtClean="0"/>
            </a:br>
            <a:r>
              <a:rPr lang="en-GB" dirty="0" smtClean="0"/>
              <a:t/>
            </a:r>
            <a:br>
              <a:rPr lang="en-GB" dirty="0" smtClean="0"/>
            </a:br>
            <a:endParaRPr lang="en-GB" dirty="0"/>
          </a:p>
        </p:txBody>
      </p:sp>
      <p:sp>
        <p:nvSpPr>
          <p:cNvPr id="3" name="Rectangle 2"/>
          <p:cNvSpPr/>
          <p:nvPr/>
        </p:nvSpPr>
        <p:spPr>
          <a:xfrm>
            <a:off x="3048000" y="2967335"/>
            <a:ext cx="6096000" cy="1815882"/>
          </a:xfrm>
          <a:prstGeom prst="rect">
            <a:avLst/>
          </a:prstGeom>
        </p:spPr>
        <p:txBody>
          <a:bodyPr>
            <a:spAutoFit/>
          </a:bodyPr>
          <a:lstStyle/>
          <a:p>
            <a:r>
              <a:rPr lang="en-GB" sz="2800" dirty="0" smtClean="0">
                <a:solidFill>
                  <a:srgbClr val="FF0000"/>
                </a:solidFill>
              </a:rPr>
              <a:t>“I </a:t>
            </a:r>
            <a:r>
              <a:rPr lang="en-GB" sz="2800" dirty="0">
                <a:solidFill>
                  <a:srgbClr val="FF0000"/>
                </a:solidFill>
              </a:rPr>
              <a:t>kept pushing gospel because, somehow, I knew I was right. I knew I was the one the Master wanted to do it, and I did it</a:t>
            </a:r>
            <a:r>
              <a:rPr lang="en-GB" sz="2800" dirty="0" smtClean="0">
                <a:solidFill>
                  <a:srgbClr val="FF0000"/>
                </a:solidFill>
              </a:rPr>
              <a:t>.”</a:t>
            </a:r>
            <a:endParaRPr lang="en-GB" sz="2800" dirty="0">
              <a:solidFill>
                <a:srgbClr val="FF0000"/>
              </a:solidFill>
            </a:endParaRPr>
          </a:p>
        </p:txBody>
      </p:sp>
      <p:pic>
        <p:nvPicPr>
          <p:cNvPr id="4" name="Picture 3"/>
          <p:cNvPicPr>
            <a:picLocks noChangeAspect="1"/>
          </p:cNvPicPr>
          <p:nvPr/>
        </p:nvPicPr>
        <p:blipFill>
          <a:blip r:embed="rId2"/>
          <a:stretch>
            <a:fillRect/>
          </a:stretch>
        </p:blipFill>
        <p:spPr>
          <a:xfrm>
            <a:off x="8768309" y="2269995"/>
            <a:ext cx="3333750" cy="3667125"/>
          </a:xfrm>
          <a:prstGeom prst="rect">
            <a:avLst/>
          </a:prstGeom>
        </p:spPr>
      </p:pic>
    </p:spTree>
    <p:extLst>
      <p:ext uri="{BB962C8B-B14F-4D97-AF65-F5344CB8AC3E}">
        <p14:creationId xmlns:p14="http://schemas.microsoft.com/office/powerpoint/2010/main" val="243704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hlinkClick r:id="rId2"/>
              </a:rPr>
              <a:t>https://</a:t>
            </a:r>
            <a:r>
              <a:rPr lang="en-GB" dirty="0" smtClean="0">
                <a:hlinkClick r:id="rId2"/>
              </a:rPr>
              <a:t>www.youtube.com/watch?v=oPB1sUR_yLg</a:t>
            </a:r>
            <a:r>
              <a:rPr lang="en-GB" dirty="0" smtClean="0"/>
              <a:t/>
            </a:r>
            <a:br>
              <a:rPr lang="en-GB" dirty="0" smtClean="0"/>
            </a:br>
            <a:r>
              <a:rPr lang="en-GB" dirty="0"/>
              <a:t/>
            </a:r>
            <a:br>
              <a:rPr lang="en-GB" dirty="0"/>
            </a:br>
            <a:r>
              <a:rPr lang="en-GB" dirty="0" smtClean="0"/>
              <a:t>Here is one of the songs Thomas wrote.</a:t>
            </a:r>
            <a:br>
              <a:rPr lang="en-GB" dirty="0" smtClean="0"/>
            </a:br>
            <a:r>
              <a:rPr lang="en-GB" i="1" dirty="0" smtClean="0"/>
              <a:t>The Lord Will Make a Way </a:t>
            </a:r>
            <a:r>
              <a:rPr lang="en-GB" i="1" dirty="0"/>
              <a:t>S</a:t>
            </a:r>
            <a:r>
              <a:rPr lang="en-GB" i="1" dirty="0" smtClean="0"/>
              <a:t>omehow.</a:t>
            </a:r>
            <a:br>
              <a:rPr lang="en-GB" i="1" dirty="0" smtClean="0"/>
            </a:br>
            <a:r>
              <a:rPr lang="en-GB" i="1" dirty="0"/>
              <a:t/>
            </a:r>
            <a:br>
              <a:rPr lang="en-GB" i="1" dirty="0"/>
            </a:br>
            <a:endParaRPr lang="en-GB" i="1" dirty="0"/>
          </a:p>
        </p:txBody>
      </p:sp>
      <p:pic>
        <p:nvPicPr>
          <p:cNvPr id="3" name="Picture 2"/>
          <p:cNvPicPr>
            <a:picLocks noChangeAspect="1"/>
          </p:cNvPicPr>
          <p:nvPr/>
        </p:nvPicPr>
        <p:blipFill>
          <a:blip r:embed="rId3"/>
          <a:stretch>
            <a:fillRect/>
          </a:stretch>
        </p:blipFill>
        <p:spPr>
          <a:xfrm>
            <a:off x="4121921" y="3823849"/>
            <a:ext cx="4031105" cy="2344759"/>
          </a:xfrm>
          <a:prstGeom prst="rect">
            <a:avLst/>
          </a:prstGeom>
        </p:spPr>
      </p:pic>
    </p:spTree>
    <p:extLst>
      <p:ext uri="{BB962C8B-B14F-4D97-AF65-F5344CB8AC3E}">
        <p14:creationId xmlns:p14="http://schemas.microsoft.com/office/powerpoint/2010/main" val="89243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Almighty </a:t>
            </a:r>
            <a:r>
              <a:rPr lang="en-GB" dirty="0"/>
              <a:t>Lord God, </a:t>
            </a:r>
            <a:r>
              <a:rPr lang="en-GB" dirty="0" smtClean="0"/>
              <a:t/>
            </a:r>
            <a:br>
              <a:rPr lang="en-GB" dirty="0" smtClean="0"/>
            </a:br>
            <a:r>
              <a:rPr lang="en-GB" dirty="0" smtClean="0"/>
              <a:t>Give </a:t>
            </a:r>
            <a:r>
              <a:rPr lang="en-GB" dirty="0"/>
              <a:t>us true faith, and make that faith grow in us day by day. Also give us hope and love, so that we may serve our </a:t>
            </a:r>
            <a:r>
              <a:rPr lang="en-GB" dirty="0" smtClean="0"/>
              <a:t>neighbours </a:t>
            </a:r>
            <a:r>
              <a:rPr lang="en-GB" dirty="0"/>
              <a:t>according to your will; through your Son, Jesus Christ our Lord, who lives and reigns with you and the Holy Spirit, one God, now and forever. </a:t>
            </a:r>
            <a:r>
              <a:rPr lang="en-GB" dirty="0" smtClean="0"/>
              <a:t/>
            </a:r>
            <a:br>
              <a:rPr lang="en-GB" dirty="0" smtClean="0"/>
            </a:br>
            <a:r>
              <a:rPr lang="en-GB" dirty="0" smtClean="0"/>
              <a:t>Amen</a:t>
            </a:r>
            <a:r>
              <a:rPr lang="en-GB" dirty="0"/>
              <a:t>.</a:t>
            </a:r>
          </a:p>
        </p:txBody>
      </p:sp>
    </p:spTree>
    <p:extLst>
      <p:ext uri="{BB962C8B-B14F-4D97-AF65-F5344CB8AC3E}">
        <p14:creationId xmlns:p14="http://schemas.microsoft.com/office/powerpoint/2010/main" val="32124262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112</TotalTime>
  <Words>445</Words>
  <Application>Microsoft Office PowerPoint</Application>
  <PresentationFormat>Widescreen</PresentationFormat>
  <Paragraphs>11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Wisp</vt:lpstr>
      <vt:lpstr>COURAGEOUS ADVOCATE of the WEEK</vt:lpstr>
      <vt:lpstr>PowerPoint Presentation</vt:lpstr>
      <vt:lpstr>Thomas Dorsey was born in 1899 and was the son of a preacher. As a young boy, Thomas learned to play the piano from his mother, and was soon walking 30 miles to take formal music   lessons. As he improved, he began earning money  for his family by playing in churches and at events.</vt:lpstr>
      <vt:lpstr>Dorsey was influenced by ‘Blues’ music, and his talent soon saw him playing with well known Blues bands all across America.  </vt:lpstr>
      <vt:lpstr> Although Dorsey was doing well, tragedy was about to strike. Both his wife and newborn son died. Through his grief, Thomas decided to dedicate his musical gifts to the Church. He definitely added his own style!  “I wasn’t trying to change it [church music], but I was just struck with something that would change it over, something that God gave me. He accepted it; I got my authority from God.”    </vt:lpstr>
      <vt:lpstr>Over the next 60 years, Dorsey became known as the “Father of Gospel Music,” penning hundreds of songs. He always told others that his songs ‘carried a message’.    “Nothing will take the place of gospel music. … Somebody might do it differently or add something to it, but any power in the music must come from God … and it’s all about what God wants.”  </vt:lpstr>
      <vt:lpstr>Dorsey’s songs shared the message of God’s love and care for his people. They gave hope to people.  </vt:lpstr>
      <vt:lpstr>https://www.youtube.com/watch?v=oPB1sUR_yLg  Here is one of the songs Thomas wrote. The Lord Will Make a Way Somehow.  </vt:lpstr>
      <vt:lpstr> Almighty Lord God,  Give us true faith, and make that faith grow in us day by day. Also give us hope and love, so that we may serve our neighbours according to your will; through your Son, Jesus Christ our Lord, who lives and reigns with you and the Holy Spirit, one God, now and forever.  Amen.</vt:lpstr>
    </vt:vector>
  </TitlesOfParts>
  <Company>EDU-PRD-SCCM1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COURAGEOUS ADVOCATES of the WEEK</dc:title>
  <dc:creator>6038, head</dc:creator>
  <cp:lastModifiedBy>Rosie Bolton</cp:lastModifiedBy>
  <cp:revision>18</cp:revision>
  <dcterms:created xsi:type="dcterms:W3CDTF">2019-09-05T16:28:36Z</dcterms:created>
  <dcterms:modified xsi:type="dcterms:W3CDTF">2020-10-08T13:19:46Z</dcterms:modified>
</cp:coreProperties>
</file>