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9" r:id="rId4"/>
    <p:sldId id="260" r:id="rId5"/>
    <p:sldId id="261" r:id="rId6"/>
    <p:sldId id="262" r:id="rId7"/>
    <p:sldId id="264" r:id="rId8"/>
    <p:sldId id="263" r:id="rId9"/>
    <p:sldId id="265"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8E692F-3F4C-4B2D-9D2C-A5883913208C}" type="datetimeFigureOut">
              <a:rPr lang="en-GB" smtClean="0"/>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8AD925-D158-4E3F-9C6A-3F03EABB8F8A}" type="slidenum">
              <a:rPr lang="en-GB" smtClean="0"/>
              <a:t>‹#›</a:t>
            </a:fld>
            <a:endParaRPr lang="en-GB"/>
          </a:p>
        </p:txBody>
      </p:sp>
    </p:spTree>
    <p:extLst>
      <p:ext uri="{BB962C8B-B14F-4D97-AF65-F5344CB8AC3E}">
        <p14:creationId xmlns:p14="http://schemas.microsoft.com/office/powerpoint/2010/main" val="2159203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8E692F-3F4C-4B2D-9D2C-A5883913208C}" type="datetimeFigureOut">
              <a:rPr lang="en-GB" smtClean="0"/>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8AD925-D158-4E3F-9C6A-3F03EABB8F8A}" type="slidenum">
              <a:rPr lang="en-GB" smtClean="0"/>
              <a:t>‹#›</a:t>
            </a:fld>
            <a:endParaRPr lang="en-GB"/>
          </a:p>
        </p:txBody>
      </p:sp>
    </p:spTree>
    <p:extLst>
      <p:ext uri="{BB962C8B-B14F-4D97-AF65-F5344CB8AC3E}">
        <p14:creationId xmlns:p14="http://schemas.microsoft.com/office/powerpoint/2010/main" val="2495365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8E692F-3F4C-4B2D-9D2C-A5883913208C}" type="datetimeFigureOut">
              <a:rPr lang="en-GB" smtClean="0"/>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8AD925-D158-4E3F-9C6A-3F03EABB8F8A}"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81050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8E692F-3F4C-4B2D-9D2C-A5883913208C}" type="datetimeFigureOut">
              <a:rPr lang="en-GB" smtClean="0"/>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8AD925-D158-4E3F-9C6A-3F03EABB8F8A}" type="slidenum">
              <a:rPr lang="en-GB" smtClean="0"/>
              <a:t>‹#›</a:t>
            </a:fld>
            <a:endParaRPr lang="en-GB"/>
          </a:p>
        </p:txBody>
      </p:sp>
    </p:spTree>
    <p:extLst>
      <p:ext uri="{BB962C8B-B14F-4D97-AF65-F5344CB8AC3E}">
        <p14:creationId xmlns:p14="http://schemas.microsoft.com/office/powerpoint/2010/main" val="3233595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8E692F-3F4C-4B2D-9D2C-A5883913208C}" type="datetimeFigureOut">
              <a:rPr lang="en-GB" smtClean="0"/>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8AD925-D158-4E3F-9C6A-3F03EABB8F8A}"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37717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8E692F-3F4C-4B2D-9D2C-A5883913208C}" type="datetimeFigureOut">
              <a:rPr lang="en-GB" smtClean="0"/>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8AD925-D158-4E3F-9C6A-3F03EABB8F8A}" type="slidenum">
              <a:rPr lang="en-GB" smtClean="0"/>
              <a:t>‹#›</a:t>
            </a:fld>
            <a:endParaRPr lang="en-GB"/>
          </a:p>
        </p:txBody>
      </p:sp>
    </p:spTree>
    <p:extLst>
      <p:ext uri="{BB962C8B-B14F-4D97-AF65-F5344CB8AC3E}">
        <p14:creationId xmlns:p14="http://schemas.microsoft.com/office/powerpoint/2010/main" val="23478657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8E692F-3F4C-4B2D-9D2C-A5883913208C}" type="datetimeFigureOut">
              <a:rPr lang="en-GB" smtClean="0"/>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8AD925-D158-4E3F-9C6A-3F03EABB8F8A}" type="slidenum">
              <a:rPr lang="en-GB" smtClean="0"/>
              <a:t>‹#›</a:t>
            </a:fld>
            <a:endParaRPr lang="en-GB"/>
          </a:p>
        </p:txBody>
      </p:sp>
    </p:spTree>
    <p:extLst>
      <p:ext uri="{BB962C8B-B14F-4D97-AF65-F5344CB8AC3E}">
        <p14:creationId xmlns:p14="http://schemas.microsoft.com/office/powerpoint/2010/main" val="1397735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8E692F-3F4C-4B2D-9D2C-A5883913208C}" type="datetimeFigureOut">
              <a:rPr lang="en-GB" smtClean="0"/>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8AD925-D158-4E3F-9C6A-3F03EABB8F8A}" type="slidenum">
              <a:rPr lang="en-GB" smtClean="0"/>
              <a:t>‹#›</a:t>
            </a:fld>
            <a:endParaRPr lang="en-GB"/>
          </a:p>
        </p:txBody>
      </p:sp>
    </p:spTree>
    <p:extLst>
      <p:ext uri="{BB962C8B-B14F-4D97-AF65-F5344CB8AC3E}">
        <p14:creationId xmlns:p14="http://schemas.microsoft.com/office/powerpoint/2010/main" val="159774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8E692F-3F4C-4B2D-9D2C-A5883913208C}" type="datetimeFigureOut">
              <a:rPr lang="en-GB" smtClean="0"/>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8AD925-D158-4E3F-9C6A-3F03EABB8F8A}" type="slidenum">
              <a:rPr lang="en-GB" smtClean="0"/>
              <a:t>‹#›</a:t>
            </a:fld>
            <a:endParaRPr lang="en-GB"/>
          </a:p>
        </p:txBody>
      </p:sp>
    </p:spTree>
    <p:extLst>
      <p:ext uri="{BB962C8B-B14F-4D97-AF65-F5344CB8AC3E}">
        <p14:creationId xmlns:p14="http://schemas.microsoft.com/office/powerpoint/2010/main" val="4146042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8E692F-3F4C-4B2D-9D2C-A5883913208C}" type="datetimeFigureOut">
              <a:rPr lang="en-GB" smtClean="0"/>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8AD925-D158-4E3F-9C6A-3F03EABB8F8A}" type="slidenum">
              <a:rPr lang="en-GB" smtClean="0"/>
              <a:t>‹#›</a:t>
            </a:fld>
            <a:endParaRPr lang="en-GB"/>
          </a:p>
        </p:txBody>
      </p:sp>
    </p:spTree>
    <p:extLst>
      <p:ext uri="{BB962C8B-B14F-4D97-AF65-F5344CB8AC3E}">
        <p14:creationId xmlns:p14="http://schemas.microsoft.com/office/powerpoint/2010/main" val="1234834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8E692F-3F4C-4B2D-9D2C-A5883913208C}" type="datetimeFigureOut">
              <a:rPr lang="en-GB" smtClean="0"/>
              <a:t>02/10/2020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8AD925-D158-4E3F-9C6A-3F03EABB8F8A}" type="slidenum">
              <a:rPr lang="en-GB" smtClean="0"/>
              <a:t>‹#›</a:t>
            </a:fld>
            <a:endParaRPr lang="en-GB"/>
          </a:p>
        </p:txBody>
      </p:sp>
    </p:spTree>
    <p:extLst>
      <p:ext uri="{BB962C8B-B14F-4D97-AF65-F5344CB8AC3E}">
        <p14:creationId xmlns:p14="http://schemas.microsoft.com/office/powerpoint/2010/main" val="3582418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8E692F-3F4C-4B2D-9D2C-A5883913208C}" type="datetimeFigureOut">
              <a:rPr lang="en-GB" smtClean="0"/>
              <a:t>02/10/2020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78AD925-D158-4E3F-9C6A-3F03EABB8F8A}" type="slidenum">
              <a:rPr lang="en-GB" smtClean="0"/>
              <a:t>‹#›</a:t>
            </a:fld>
            <a:endParaRPr lang="en-GB"/>
          </a:p>
        </p:txBody>
      </p:sp>
    </p:spTree>
    <p:extLst>
      <p:ext uri="{BB962C8B-B14F-4D97-AF65-F5344CB8AC3E}">
        <p14:creationId xmlns:p14="http://schemas.microsoft.com/office/powerpoint/2010/main" val="1064384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8E692F-3F4C-4B2D-9D2C-A5883913208C}" type="datetimeFigureOut">
              <a:rPr lang="en-GB" smtClean="0"/>
              <a:t>02/10/2020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78AD925-D158-4E3F-9C6A-3F03EABB8F8A}" type="slidenum">
              <a:rPr lang="en-GB" smtClean="0"/>
              <a:t>‹#›</a:t>
            </a:fld>
            <a:endParaRPr lang="en-GB"/>
          </a:p>
        </p:txBody>
      </p:sp>
    </p:spTree>
    <p:extLst>
      <p:ext uri="{BB962C8B-B14F-4D97-AF65-F5344CB8AC3E}">
        <p14:creationId xmlns:p14="http://schemas.microsoft.com/office/powerpoint/2010/main" val="3242685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8E692F-3F4C-4B2D-9D2C-A5883913208C}" type="datetimeFigureOut">
              <a:rPr lang="en-GB" smtClean="0"/>
              <a:t>02/10/2020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78AD925-D158-4E3F-9C6A-3F03EABB8F8A}" type="slidenum">
              <a:rPr lang="en-GB" smtClean="0"/>
              <a:t>‹#›</a:t>
            </a:fld>
            <a:endParaRPr lang="en-GB"/>
          </a:p>
        </p:txBody>
      </p:sp>
    </p:spTree>
    <p:extLst>
      <p:ext uri="{BB962C8B-B14F-4D97-AF65-F5344CB8AC3E}">
        <p14:creationId xmlns:p14="http://schemas.microsoft.com/office/powerpoint/2010/main" val="352783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68E692F-3F4C-4B2D-9D2C-A5883913208C}" type="datetimeFigureOut">
              <a:rPr lang="en-GB" smtClean="0"/>
              <a:t>02/10/2020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8AD925-D158-4E3F-9C6A-3F03EABB8F8A}" type="slidenum">
              <a:rPr lang="en-GB" smtClean="0"/>
              <a:t>‹#›</a:t>
            </a:fld>
            <a:endParaRPr lang="en-GB"/>
          </a:p>
        </p:txBody>
      </p:sp>
    </p:spTree>
    <p:extLst>
      <p:ext uri="{BB962C8B-B14F-4D97-AF65-F5344CB8AC3E}">
        <p14:creationId xmlns:p14="http://schemas.microsoft.com/office/powerpoint/2010/main" val="3478479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68E692F-3F4C-4B2D-9D2C-A5883913208C}" type="datetimeFigureOut">
              <a:rPr lang="en-GB" smtClean="0"/>
              <a:t>02/10/2020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8AD925-D158-4E3F-9C6A-3F03EABB8F8A}" type="slidenum">
              <a:rPr lang="en-GB" smtClean="0"/>
              <a:t>‹#›</a:t>
            </a:fld>
            <a:endParaRPr lang="en-GB"/>
          </a:p>
        </p:txBody>
      </p:sp>
    </p:spTree>
    <p:extLst>
      <p:ext uri="{BB962C8B-B14F-4D97-AF65-F5344CB8AC3E}">
        <p14:creationId xmlns:p14="http://schemas.microsoft.com/office/powerpoint/2010/main" val="2386799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68E692F-3F4C-4B2D-9D2C-A5883913208C}" type="datetimeFigureOut">
              <a:rPr lang="en-GB" smtClean="0"/>
              <a:t>02/10/2020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78AD925-D158-4E3F-9C6A-3F03EABB8F8A}" type="slidenum">
              <a:rPr lang="en-GB" smtClean="0"/>
              <a:t>‹#›</a:t>
            </a:fld>
            <a:endParaRPr lang="en-GB"/>
          </a:p>
        </p:txBody>
      </p:sp>
    </p:spTree>
    <p:extLst>
      <p:ext uri="{BB962C8B-B14F-4D97-AF65-F5344CB8AC3E}">
        <p14:creationId xmlns:p14="http://schemas.microsoft.com/office/powerpoint/2010/main" val="190383258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H6fxDt4nV64" TargetMode="External"/><Relationship Id="rId2" Type="http://schemas.openxmlformats.org/officeDocument/2006/relationships/hyperlink" Target="https://www.youtube.com/watch?v=TTe5_Em0BHQ"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C5894-973E-42C9-A0F7-C0CC260033A1}"/>
              </a:ext>
            </a:extLst>
          </p:cNvPr>
          <p:cNvSpPr>
            <a:spLocks noGrp="1"/>
          </p:cNvSpPr>
          <p:nvPr>
            <p:ph type="ctrTitle"/>
          </p:nvPr>
        </p:nvSpPr>
        <p:spPr/>
        <p:txBody>
          <a:bodyPr/>
          <a:lstStyle/>
          <a:p>
            <a:r>
              <a:rPr lang="en-GB" dirty="0"/>
              <a:t>Phonics Meeting</a:t>
            </a:r>
          </a:p>
        </p:txBody>
      </p:sp>
      <p:sp>
        <p:nvSpPr>
          <p:cNvPr id="3" name="Subtitle 2">
            <a:extLst>
              <a:ext uri="{FF2B5EF4-FFF2-40B4-BE49-F238E27FC236}">
                <a16:creationId xmlns:a16="http://schemas.microsoft.com/office/drawing/2014/main" id="{EF42E6C1-CD4A-4B80-BE7C-133F69FC0D53}"/>
              </a:ext>
            </a:extLst>
          </p:cNvPr>
          <p:cNvSpPr>
            <a:spLocks noGrp="1"/>
          </p:cNvSpPr>
          <p:nvPr>
            <p:ph type="subTitle" idx="1"/>
          </p:nvPr>
        </p:nvSpPr>
        <p:spPr/>
        <p:txBody>
          <a:bodyPr>
            <a:normAutofit/>
          </a:bodyPr>
          <a:lstStyle/>
          <a:p>
            <a:r>
              <a:rPr lang="en-GB" dirty="0"/>
              <a:t>Lea Endowed CE Primary School 2020</a:t>
            </a:r>
          </a:p>
        </p:txBody>
      </p:sp>
    </p:spTree>
    <p:extLst>
      <p:ext uri="{BB962C8B-B14F-4D97-AF65-F5344CB8AC3E}">
        <p14:creationId xmlns:p14="http://schemas.microsoft.com/office/powerpoint/2010/main" val="2374439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F13C0-07DD-4B62-8F21-8CE0A39927AF}"/>
              </a:ext>
            </a:extLst>
          </p:cNvPr>
          <p:cNvSpPr>
            <a:spLocks noGrp="1"/>
          </p:cNvSpPr>
          <p:nvPr>
            <p:ph type="title"/>
          </p:nvPr>
        </p:nvSpPr>
        <p:spPr/>
        <p:txBody>
          <a:bodyPr/>
          <a:lstStyle/>
          <a:p>
            <a:r>
              <a:rPr lang="en-GB" dirty="0">
                <a:latin typeface="Comic Sans MS" panose="030F0702030302020204" pitchFamily="66" charset="0"/>
              </a:rPr>
              <a:t>What can you do to support your child at home?</a:t>
            </a:r>
          </a:p>
        </p:txBody>
      </p:sp>
      <p:sp>
        <p:nvSpPr>
          <p:cNvPr id="3" name="Content Placeholder 2">
            <a:extLst>
              <a:ext uri="{FF2B5EF4-FFF2-40B4-BE49-F238E27FC236}">
                <a16:creationId xmlns:a16="http://schemas.microsoft.com/office/drawing/2014/main" id="{7DD5856D-4953-4D6C-AD9A-F65EFFB22C4A}"/>
              </a:ext>
            </a:extLst>
          </p:cNvPr>
          <p:cNvSpPr>
            <a:spLocks noGrp="1"/>
          </p:cNvSpPr>
          <p:nvPr>
            <p:ph idx="1"/>
          </p:nvPr>
        </p:nvSpPr>
        <p:spPr>
          <a:xfrm>
            <a:off x="677334" y="2160589"/>
            <a:ext cx="8596668" cy="4240211"/>
          </a:xfrm>
        </p:spPr>
        <p:txBody>
          <a:bodyPr>
            <a:normAutofit lnSpcReduction="10000"/>
          </a:bodyPr>
          <a:lstStyle/>
          <a:p>
            <a:r>
              <a:rPr lang="en-GB" dirty="0">
                <a:latin typeface="Comic Sans MS" panose="030F0702030302020204" pitchFamily="66" charset="0"/>
              </a:rPr>
              <a:t>Read at home with your child. Little and often is best. Talk about the pictures, how characters are feeling, make predictions etc. </a:t>
            </a:r>
          </a:p>
          <a:p>
            <a:r>
              <a:rPr lang="en-GB" dirty="0">
                <a:latin typeface="Comic Sans MS" panose="030F0702030302020204" pitchFamily="66" charset="0"/>
              </a:rPr>
              <a:t>Practise the sounds your child brings home. Learn the action together and practise forming each letter correctly.</a:t>
            </a:r>
          </a:p>
          <a:p>
            <a:r>
              <a:rPr lang="en-GB" dirty="0">
                <a:latin typeface="Comic Sans MS" panose="030F0702030302020204" pitchFamily="66" charset="0"/>
              </a:rPr>
              <a:t>Practise the high frequency words in your child’s book.</a:t>
            </a:r>
          </a:p>
          <a:p>
            <a:r>
              <a:rPr lang="en-GB" dirty="0">
                <a:latin typeface="Comic Sans MS" panose="030F0702030302020204" pitchFamily="66" charset="0"/>
              </a:rPr>
              <a:t>In the car, play games. I can see a </a:t>
            </a:r>
            <a:r>
              <a:rPr lang="en-GB" dirty="0" err="1">
                <a:latin typeface="Comic Sans MS" panose="030F0702030302020204" pitchFamily="66" charset="0"/>
              </a:rPr>
              <a:t>sh</a:t>
            </a:r>
            <a:r>
              <a:rPr lang="en-GB" dirty="0">
                <a:latin typeface="Comic Sans MS" panose="030F0702030302020204" pitchFamily="66" charset="0"/>
              </a:rPr>
              <a:t>-</a:t>
            </a:r>
            <a:r>
              <a:rPr lang="en-GB" dirty="0" err="1">
                <a:latin typeface="Comic Sans MS" panose="030F0702030302020204" pitchFamily="66" charset="0"/>
              </a:rPr>
              <a:t>ee</a:t>
            </a:r>
            <a:r>
              <a:rPr lang="en-GB" dirty="0">
                <a:latin typeface="Comic Sans MS" panose="030F0702030302020204" pitchFamily="66" charset="0"/>
              </a:rPr>
              <a:t>-p. What can I see? </a:t>
            </a:r>
          </a:p>
          <a:p>
            <a:r>
              <a:rPr lang="en-GB" dirty="0">
                <a:latin typeface="Comic Sans MS" panose="030F0702030302020204" pitchFamily="66" charset="0"/>
              </a:rPr>
              <a:t>Use magnetic letters on the fridge to build words.</a:t>
            </a:r>
          </a:p>
          <a:p>
            <a:r>
              <a:rPr lang="en-GB" dirty="0">
                <a:latin typeface="Comic Sans MS" panose="030F0702030302020204" pitchFamily="66" charset="0"/>
              </a:rPr>
              <a:t>Play snap with tricky words. </a:t>
            </a:r>
          </a:p>
          <a:p>
            <a:r>
              <a:rPr lang="en-GB" dirty="0">
                <a:latin typeface="Comic Sans MS" panose="030F0702030302020204" pitchFamily="66" charset="0"/>
              </a:rPr>
              <a:t>Continue reading to your child, so they can hear and discuss a wide range of books. </a:t>
            </a:r>
          </a:p>
          <a:p>
            <a:r>
              <a:rPr lang="en-GB" dirty="0">
                <a:latin typeface="Comic Sans MS" panose="030F0702030302020204" pitchFamily="66" charset="0"/>
              </a:rPr>
              <a:t>If you have any questions please send me an email: a.bamber@leacofe.lancs.sch.uk</a:t>
            </a:r>
          </a:p>
        </p:txBody>
      </p:sp>
    </p:spTree>
    <p:extLst>
      <p:ext uri="{BB962C8B-B14F-4D97-AF65-F5344CB8AC3E}">
        <p14:creationId xmlns:p14="http://schemas.microsoft.com/office/powerpoint/2010/main" val="1853895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771BC1-030A-411B-A9F5-203B43801B69}"/>
              </a:ext>
            </a:extLst>
          </p:cNvPr>
          <p:cNvSpPr>
            <a:spLocks noGrp="1"/>
          </p:cNvSpPr>
          <p:nvPr>
            <p:ph idx="1"/>
          </p:nvPr>
        </p:nvSpPr>
        <p:spPr>
          <a:xfrm>
            <a:off x="677334" y="486561"/>
            <a:ext cx="9716626" cy="6115575"/>
          </a:xfrm>
        </p:spPr>
        <p:txBody>
          <a:bodyPr>
            <a:normAutofit fontScale="92500" lnSpcReduction="10000"/>
          </a:bodyPr>
          <a:lstStyle/>
          <a:p>
            <a:pPr marL="0" indent="0" algn="ctr">
              <a:buNone/>
            </a:pPr>
            <a:r>
              <a:rPr lang="en-GB" sz="4000" b="1" i="1" dirty="0">
                <a:latin typeface="Comic Sans MS" panose="030F0702030302020204" pitchFamily="66" charset="0"/>
              </a:rPr>
              <a:t>Children need to learn to read, before they can read to learn. </a:t>
            </a:r>
          </a:p>
          <a:p>
            <a:pPr marL="0" indent="0">
              <a:buNone/>
            </a:pPr>
            <a:endParaRPr lang="en-GB" sz="4000" dirty="0">
              <a:latin typeface="Comic Sans MS" panose="030F0702030302020204" pitchFamily="66" charset="0"/>
            </a:endParaRPr>
          </a:p>
          <a:p>
            <a:pPr marL="0" indent="0" algn="ctr">
              <a:buNone/>
            </a:pPr>
            <a:r>
              <a:rPr lang="en-GB" sz="3600" dirty="0">
                <a:latin typeface="Comic Sans MS" panose="030F0702030302020204" pitchFamily="66" charset="0"/>
              </a:rPr>
              <a:t>At Lea Endowed we use a systematic phonics programme called ‘Letters and Sounds’. </a:t>
            </a:r>
          </a:p>
          <a:p>
            <a:pPr marL="0" indent="0" algn="ctr">
              <a:buNone/>
            </a:pPr>
            <a:r>
              <a:rPr lang="en-GB" sz="3600" dirty="0">
                <a:latin typeface="Comic Sans MS" panose="030F0702030302020204" pitchFamily="66" charset="0"/>
              </a:rPr>
              <a:t/>
            </a:r>
            <a:br>
              <a:rPr lang="en-GB" sz="3600" dirty="0">
                <a:latin typeface="Comic Sans MS" panose="030F0702030302020204" pitchFamily="66" charset="0"/>
              </a:rPr>
            </a:br>
            <a:r>
              <a:rPr lang="en-GB" sz="3600" dirty="0">
                <a:latin typeface="Comic Sans MS" panose="030F0702030302020204" pitchFamily="66" charset="0"/>
              </a:rPr>
              <a:t>Alongside this programme, we use the ‘Jolly Phonics’ actions.</a:t>
            </a:r>
          </a:p>
          <a:p>
            <a:pPr marL="0" indent="0" algn="ctr">
              <a:buNone/>
            </a:pPr>
            <a:endParaRPr lang="en-GB" sz="3600" dirty="0">
              <a:latin typeface="Comic Sans MS" panose="030F0702030302020204" pitchFamily="66" charset="0"/>
            </a:endParaRPr>
          </a:p>
          <a:p>
            <a:pPr marL="0" indent="0" algn="ctr">
              <a:buNone/>
            </a:pPr>
            <a:r>
              <a:rPr lang="en-GB" sz="3600" dirty="0">
                <a:latin typeface="Comic Sans MS" panose="030F0702030302020204" pitchFamily="66" charset="0"/>
              </a:rPr>
              <a:t>In Reception we have a daily phonics session of approximately 20 minutes. </a:t>
            </a:r>
          </a:p>
        </p:txBody>
      </p:sp>
      <p:pic>
        <p:nvPicPr>
          <p:cNvPr id="7" name="Picture 6">
            <a:extLst>
              <a:ext uri="{FF2B5EF4-FFF2-40B4-BE49-F238E27FC236}">
                <a16:creationId xmlns:a16="http://schemas.microsoft.com/office/drawing/2014/main" id="{D3BB3902-7E5C-40D3-A98E-75B9BA3C4B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85953">
            <a:off x="10125844" y="945793"/>
            <a:ext cx="1739739" cy="2468894"/>
          </a:xfrm>
          <a:prstGeom prst="rect">
            <a:avLst/>
          </a:prstGeom>
        </p:spPr>
      </p:pic>
    </p:spTree>
    <p:extLst>
      <p:ext uri="{BB962C8B-B14F-4D97-AF65-F5344CB8AC3E}">
        <p14:creationId xmlns:p14="http://schemas.microsoft.com/office/powerpoint/2010/main" val="1099012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36438-3220-4D6C-80A0-057E9F87F1FE}"/>
              </a:ext>
            </a:extLst>
          </p:cNvPr>
          <p:cNvSpPr>
            <a:spLocks noGrp="1"/>
          </p:cNvSpPr>
          <p:nvPr>
            <p:ph type="title"/>
          </p:nvPr>
        </p:nvSpPr>
        <p:spPr/>
        <p:txBody>
          <a:bodyPr/>
          <a:lstStyle/>
          <a:p>
            <a:r>
              <a:rPr lang="en-GB" dirty="0">
                <a:latin typeface="Comic Sans MS" panose="030F0702030302020204" pitchFamily="66" charset="0"/>
              </a:rPr>
              <a:t>At Lea Endowed we…</a:t>
            </a:r>
          </a:p>
        </p:txBody>
      </p:sp>
      <p:sp>
        <p:nvSpPr>
          <p:cNvPr id="3" name="Content Placeholder 2">
            <a:extLst>
              <a:ext uri="{FF2B5EF4-FFF2-40B4-BE49-F238E27FC236}">
                <a16:creationId xmlns:a16="http://schemas.microsoft.com/office/drawing/2014/main" id="{33165F94-617C-4C53-8AD0-45B7333B6728}"/>
              </a:ext>
            </a:extLst>
          </p:cNvPr>
          <p:cNvSpPr>
            <a:spLocks noGrp="1"/>
          </p:cNvSpPr>
          <p:nvPr>
            <p:ph idx="1"/>
          </p:nvPr>
        </p:nvSpPr>
        <p:spPr>
          <a:xfrm>
            <a:off x="369456" y="1487055"/>
            <a:ext cx="10270836" cy="4959927"/>
          </a:xfrm>
        </p:spPr>
        <p:txBody>
          <a:bodyPr>
            <a:normAutofit fontScale="92500"/>
          </a:bodyPr>
          <a:lstStyle/>
          <a:p>
            <a:r>
              <a:rPr lang="en-GB" sz="2400" dirty="0">
                <a:latin typeface="Comic Sans MS" panose="030F0702030302020204" pitchFamily="66" charset="0"/>
              </a:rPr>
              <a:t>Start by sending home books with no words and character names/pictures. </a:t>
            </a:r>
          </a:p>
          <a:p>
            <a:endParaRPr lang="en-GB" sz="2400" dirty="0">
              <a:latin typeface="Comic Sans MS" panose="030F0702030302020204" pitchFamily="66" charset="0"/>
            </a:endParaRPr>
          </a:p>
          <a:p>
            <a:r>
              <a:rPr lang="en-GB" sz="2400" dirty="0">
                <a:latin typeface="Comic Sans MS" panose="030F0702030302020204" pitchFamily="66" charset="0"/>
              </a:rPr>
              <a:t>When children begin to read CVC words (dog), we start sending home books with words. Children then work through our school scheme at their own pace. </a:t>
            </a:r>
          </a:p>
          <a:p>
            <a:endParaRPr lang="en-GB" sz="2400" dirty="0">
              <a:latin typeface="Comic Sans MS" panose="030F0702030302020204" pitchFamily="66" charset="0"/>
            </a:endParaRPr>
          </a:p>
          <a:p>
            <a:r>
              <a:rPr lang="en-GB" sz="2400" dirty="0">
                <a:latin typeface="Comic Sans MS" panose="030F0702030302020204" pitchFamily="66" charset="0"/>
              </a:rPr>
              <a:t>We also send home small books, containing the tricky words we have covered during the week. Please practise these at home with your child. The quicker they can recognise these tricky words, the better. </a:t>
            </a:r>
          </a:p>
          <a:p>
            <a:endParaRPr lang="en-GB" sz="2400" dirty="0">
              <a:latin typeface="Comic Sans MS" panose="030F0702030302020204" pitchFamily="66" charset="0"/>
            </a:endParaRPr>
          </a:p>
          <a:p>
            <a:r>
              <a:rPr lang="en-GB" sz="2400" dirty="0">
                <a:latin typeface="Comic Sans MS" panose="030F0702030302020204" pitchFamily="66" charset="0"/>
              </a:rPr>
              <a:t>Your child will also bring sheets with the sounds we have covered in class. These can stay at home for you to refer to and practise with.</a:t>
            </a:r>
          </a:p>
          <a:p>
            <a:endParaRPr lang="en-GB" sz="2400" dirty="0">
              <a:latin typeface="Comic Sans MS" panose="030F0702030302020204" pitchFamily="66" charset="0"/>
            </a:endParaRPr>
          </a:p>
        </p:txBody>
      </p:sp>
    </p:spTree>
    <p:extLst>
      <p:ext uri="{BB962C8B-B14F-4D97-AF65-F5344CB8AC3E}">
        <p14:creationId xmlns:p14="http://schemas.microsoft.com/office/powerpoint/2010/main" val="859879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7C2A9-51EA-42DF-9756-EEE136219931}"/>
              </a:ext>
            </a:extLst>
          </p:cNvPr>
          <p:cNvSpPr>
            <a:spLocks noGrp="1"/>
          </p:cNvSpPr>
          <p:nvPr>
            <p:ph type="title"/>
          </p:nvPr>
        </p:nvSpPr>
        <p:spPr/>
        <p:txBody>
          <a:bodyPr/>
          <a:lstStyle/>
          <a:p>
            <a:r>
              <a:rPr lang="en-GB" dirty="0">
                <a:latin typeface="Comic Sans MS" panose="030F0702030302020204" pitchFamily="66" charset="0"/>
              </a:rPr>
              <a:t>Phonics Terminology </a:t>
            </a:r>
          </a:p>
        </p:txBody>
      </p:sp>
      <p:sp>
        <p:nvSpPr>
          <p:cNvPr id="3" name="Content Placeholder 2">
            <a:extLst>
              <a:ext uri="{FF2B5EF4-FFF2-40B4-BE49-F238E27FC236}">
                <a16:creationId xmlns:a16="http://schemas.microsoft.com/office/drawing/2014/main" id="{B53AC89F-8069-4516-9C92-D78E132DD984}"/>
              </a:ext>
            </a:extLst>
          </p:cNvPr>
          <p:cNvSpPr>
            <a:spLocks noGrp="1"/>
          </p:cNvSpPr>
          <p:nvPr>
            <p:ph idx="1"/>
          </p:nvPr>
        </p:nvSpPr>
        <p:spPr>
          <a:xfrm>
            <a:off x="437187" y="1495570"/>
            <a:ext cx="9226930" cy="5098177"/>
          </a:xfrm>
        </p:spPr>
        <p:txBody>
          <a:bodyPr>
            <a:normAutofit lnSpcReduction="10000"/>
          </a:bodyPr>
          <a:lstStyle/>
          <a:p>
            <a:r>
              <a:rPr lang="en-GB" b="1" u="sng" dirty="0">
                <a:latin typeface="Comic Sans MS" panose="030F0702030302020204" pitchFamily="66" charset="0"/>
              </a:rPr>
              <a:t>Phoneme</a:t>
            </a:r>
            <a:r>
              <a:rPr lang="en-GB" dirty="0">
                <a:latin typeface="Comic Sans MS" panose="030F0702030302020204" pitchFamily="66" charset="0"/>
              </a:rPr>
              <a:t> – is a sound you can hear. There are approximately 44 phonemes in the English language. Phonemes are put together to make words. </a:t>
            </a:r>
          </a:p>
          <a:p>
            <a:endParaRPr lang="en-GB" dirty="0">
              <a:latin typeface="Comic Sans MS" panose="030F0702030302020204" pitchFamily="66" charset="0"/>
            </a:endParaRPr>
          </a:p>
          <a:p>
            <a:r>
              <a:rPr lang="en-GB" b="1" u="sng" dirty="0">
                <a:latin typeface="Comic Sans MS" panose="030F0702030302020204" pitchFamily="66" charset="0"/>
              </a:rPr>
              <a:t>Grapheme</a:t>
            </a:r>
            <a:r>
              <a:rPr lang="en-GB" dirty="0">
                <a:latin typeface="Comic Sans MS" panose="030F0702030302020204" pitchFamily="66" charset="0"/>
              </a:rPr>
              <a:t> – a phoneme when it is written down. Graphemes can be made up of 1 letter ‘a’, 2 letters ‘</a:t>
            </a:r>
            <a:r>
              <a:rPr lang="en-GB" dirty="0" err="1">
                <a:latin typeface="Comic Sans MS" panose="030F0702030302020204" pitchFamily="66" charset="0"/>
              </a:rPr>
              <a:t>sh</a:t>
            </a:r>
            <a:r>
              <a:rPr lang="en-GB" dirty="0">
                <a:latin typeface="Comic Sans MS" panose="030F0702030302020204" pitchFamily="66" charset="0"/>
              </a:rPr>
              <a:t>’ </a:t>
            </a:r>
            <a:r>
              <a:rPr lang="en-GB" b="1" u="sng" dirty="0">
                <a:latin typeface="Comic Sans MS" panose="030F0702030302020204" pitchFamily="66" charset="0"/>
              </a:rPr>
              <a:t>(digraph)</a:t>
            </a:r>
            <a:r>
              <a:rPr lang="en-GB" dirty="0">
                <a:latin typeface="Comic Sans MS" panose="030F0702030302020204" pitchFamily="66" charset="0"/>
              </a:rPr>
              <a:t> or </a:t>
            </a:r>
            <a:r>
              <a:rPr lang="en-GB" dirty="0" err="1">
                <a:latin typeface="Comic Sans MS" panose="030F0702030302020204" pitchFamily="66" charset="0"/>
              </a:rPr>
              <a:t>i</a:t>
            </a:r>
            <a:r>
              <a:rPr lang="en-GB" dirty="0">
                <a:latin typeface="Comic Sans MS" panose="030F0702030302020204" pitchFamily="66" charset="0"/>
              </a:rPr>
              <a:t>-e </a:t>
            </a:r>
            <a:r>
              <a:rPr lang="en-GB" b="1" u="sng" dirty="0">
                <a:latin typeface="Comic Sans MS" panose="030F0702030302020204" pitchFamily="66" charset="0"/>
              </a:rPr>
              <a:t>(split digraph),</a:t>
            </a:r>
            <a:r>
              <a:rPr lang="en-GB" dirty="0">
                <a:latin typeface="Comic Sans MS" panose="030F0702030302020204" pitchFamily="66" charset="0"/>
              </a:rPr>
              <a:t> 3 letters ‘</a:t>
            </a:r>
            <a:r>
              <a:rPr lang="en-GB" dirty="0" err="1">
                <a:latin typeface="Comic Sans MS" panose="030F0702030302020204" pitchFamily="66" charset="0"/>
              </a:rPr>
              <a:t>igh</a:t>
            </a:r>
            <a:r>
              <a:rPr lang="en-GB" dirty="0">
                <a:latin typeface="Comic Sans MS" panose="030F0702030302020204" pitchFamily="66" charset="0"/>
              </a:rPr>
              <a:t>’ </a:t>
            </a:r>
            <a:r>
              <a:rPr lang="en-GB" b="1" u="sng" dirty="0">
                <a:latin typeface="Comic Sans MS" panose="030F0702030302020204" pitchFamily="66" charset="0"/>
              </a:rPr>
              <a:t>(trigraph)</a:t>
            </a:r>
            <a:r>
              <a:rPr lang="en-GB" dirty="0">
                <a:latin typeface="Comic Sans MS" panose="030F0702030302020204" pitchFamily="66" charset="0"/>
              </a:rPr>
              <a:t> or 4 letters ‘</a:t>
            </a:r>
            <a:r>
              <a:rPr lang="en-GB" dirty="0" err="1">
                <a:latin typeface="Comic Sans MS" panose="030F0702030302020204" pitchFamily="66" charset="0"/>
              </a:rPr>
              <a:t>ough</a:t>
            </a:r>
            <a:r>
              <a:rPr lang="en-GB" dirty="0">
                <a:latin typeface="Comic Sans MS" panose="030F0702030302020204" pitchFamily="66" charset="0"/>
              </a:rPr>
              <a:t>’</a:t>
            </a:r>
          </a:p>
          <a:p>
            <a:endParaRPr lang="en-GB" dirty="0">
              <a:latin typeface="Comic Sans MS" panose="030F0702030302020204" pitchFamily="66" charset="0"/>
            </a:endParaRPr>
          </a:p>
          <a:p>
            <a:r>
              <a:rPr lang="en-GB" b="1" u="sng" dirty="0">
                <a:latin typeface="Comic Sans MS" panose="030F0702030302020204" pitchFamily="66" charset="0"/>
              </a:rPr>
              <a:t>Blending</a:t>
            </a:r>
            <a:r>
              <a:rPr lang="en-GB" dirty="0">
                <a:latin typeface="Comic Sans MS" panose="030F0702030302020204" pitchFamily="66" charset="0"/>
              </a:rPr>
              <a:t> – reading a word by putting the graphemes together. I see the word cat, I recognise the graphemes c-a-t and I can blend the phonemes and hear the word says cat. </a:t>
            </a:r>
          </a:p>
          <a:p>
            <a:endParaRPr lang="en-GB" dirty="0">
              <a:latin typeface="Comic Sans MS" panose="030F0702030302020204" pitchFamily="66" charset="0"/>
            </a:endParaRPr>
          </a:p>
          <a:p>
            <a:r>
              <a:rPr lang="en-GB" b="1" u="sng" dirty="0">
                <a:latin typeface="Comic Sans MS" panose="030F0702030302020204" pitchFamily="66" charset="0"/>
              </a:rPr>
              <a:t>Segmenting</a:t>
            </a:r>
            <a:r>
              <a:rPr lang="en-GB" dirty="0">
                <a:latin typeface="Comic Sans MS" panose="030F0702030302020204" pitchFamily="66" charset="0"/>
              </a:rPr>
              <a:t> – the skill needed to write a word, hearing all the phonemes in a word. I want to write cat and I can segment the word and hear I need c-a-t. </a:t>
            </a:r>
          </a:p>
          <a:p>
            <a:endParaRPr lang="en-GB" dirty="0">
              <a:latin typeface="Comic Sans MS" panose="030F0702030302020204" pitchFamily="66" charset="0"/>
            </a:endParaRPr>
          </a:p>
          <a:p>
            <a:r>
              <a:rPr lang="en-GB" b="1" u="sng" dirty="0">
                <a:latin typeface="Comic Sans MS" panose="030F0702030302020204" pitchFamily="66" charset="0"/>
              </a:rPr>
              <a:t>Sound buttons </a:t>
            </a:r>
            <a:r>
              <a:rPr lang="en-GB" dirty="0">
                <a:latin typeface="Comic Sans MS" panose="030F0702030302020204" pitchFamily="66" charset="0"/>
              </a:rPr>
              <a:t>– we add these to words, to help the children with segmenting to read.  </a:t>
            </a:r>
          </a:p>
        </p:txBody>
      </p:sp>
    </p:spTree>
    <p:extLst>
      <p:ext uri="{BB962C8B-B14F-4D97-AF65-F5344CB8AC3E}">
        <p14:creationId xmlns:p14="http://schemas.microsoft.com/office/powerpoint/2010/main" val="1061949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8DC27-131F-4261-AE65-5F3C8B373F03}"/>
              </a:ext>
            </a:extLst>
          </p:cNvPr>
          <p:cNvSpPr>
            <a:spLocks noGrp="1"/>
          </p:cNvSpPr>
          <p:nvPr>
            <p:ph type="title"/>
          </p:nvPr>
        </p:nvSpPr>
        <p:spPr>
          <a:xfrm>
            <a:off x="677334" y="364878"/>
            <a:ext cx="8596668" cy="1320800"/>
          </a:xfrm>
        </p:spPr>
        <p:txBody>
          <a:bodyPr/>
          <a:lstStyle/>
          <a:p>
            <a:r>
              <a:rPr lang="en-GB" dirty="0">
                <a:latin typeface="Comic Sans MS" panose="030F0702030302020204" pitchFamily="66" charset="0"/>
              </a:rPr>
              <a:t>‘Letter and Sounds’ - Order:</a:t>
            </a:r>
          </a:p>
        </p:txBody>
      </p:sp>
      <p:sp>
        <p:nvSpPr>
          <p:cNvPr id="3" name="Content Placeholder 2">
            <a:extLst>
              <a:ext uri="{FF2B5EF4-FFF2-40B4-BE49-F238E27FC236}">
                <a16:creationId xmlns:a16="http://schemas.microsoft.com/office/drawing/2014/main" id="{1F73031A-431C-467D-BE22-4681B2405A14}"/>
              </a:ext>
            </a:extLst>
          </p:cNvPr>
          <p:cNvSpPr>
            <a:spLocks noGrp="1"/>
          </p:cNvSpPr>
          <p:nvPr>
            <p:ph idx="1"/>
          </p:nvPr>
        </p:nvSpPr>
        <p:spPr>
          <a:xfrm>
            <a:off x="971944" y="3429001"/>
            <a:ext cx="4108055" cy="3143526"/>
          </a:xfrm>
        </p:spPr>
        <p:txBody>
          <a:bodyPr>
            <a:normAutofit fontScale="77500" lnSpcReduction="20000"/>
          </a:bodyPr>
          <a:lstStyle/>
          <a:p>
            <a:pPr marL="0" indent="0">
              <a:buNone/>
            </a:pPr>
            <a:r>
              <a:rPr lang="en-GB" sz="3200" b="1" u="sng" dirty="0">
                <a:latin typeface="Comic Sans MS" panose="030F0702030302020204" pitchFamily="66" charset="0"/>
              </a:rPr>
              <a:t>Phase Two </a:t>
            </a:r>
          </a:p>
          <a:p>
            <a:pPr marL="0" indent="0">
              <a:buNone/>
            </a:pPr>
            <a:endParaRPr lang="en-GB" sz="3200" dirty="0">
              <a:latin typeface="Comic Sans MS" panose="030F0702030302020204" pitchFamily="66" charset="0"/>
            </a:endParaRPr>
          </a:p>
          <a:p>
            <a:r>
              <a:rPr lang="en-GB" sz="3200" dirty="0">
                <a:latin typeface="Comic Sans MS" panose="030F0702030302020204" pitchFamily="66" charset="0"/>
              </a:rPr>
              <a:t>1.  s a t p</a:t>
            </a:r>
          </a:p>
          <a:p>
            <a:r>
              <a:rPr lang="en-GB" sz="3200" dirty="0">
                <a:latin typeface="Comic Sans MS" panose="030F0702030302020204" pitchFamily="66" charset="0"/>
              </a:rPr>
              <a:t>2.  </a:t>
            </a:r>
            <a:r>
              <a:rPr lang="en-GB" sz="3200" dirty="0" err="1">
                <a:latin typeface="Comic Sans MS" panose="030F0702030302020204" pitchFamily="66" charset="0"/>
              </a:rPr>
              <a:t>i</a:t>
            </a:r>
            <a:r>
              <a:rPr lang="en-GB" sz="3200" dirty="0">
                <a:latin typeface="Comic Sans MS" panose="030F0702030302020204" pitchFamily="66" charset="0"/>
              </a:rPr>
              <a:t> n m d</a:t>
            </a:r>
          </a:p>
          <a:p>
            <a:r>
              <a:rPr lang="en-GB" sz="3200" dirty="0">
                <a:latin typeface="Comic Sans MS" panose="030F0702030302020204" pitchFamily="66" charset="0"/>
              </a:rPr>
              <a:t>3.  g o c k</a:t>
            </a:r>
          </a:p>
          <a:p>
            <a:r>
              <a:rPr lang="en-GB" sz="3200" dirty="0">
                <a:latin typeface="Comic Sans MS" panose="030F0702030302020204" pitchFamily="66" charset="0"/>
              </a:rPr>
              <a:t>4.  ck e u r</a:t>
            </a:r>
          </a:p>
          <a:p>
            <a:r>
              <a:rPr lang="en-GB" sz="3200" dirty="0">
                <a:latin typeface="Comic Sans MS" panose="030F0702030302020204" pitchFamily="66" charset="0"/>
              </a:rPr>
              <a:t>5.  h b f ff l </a:t>
            </a:r>
            <a:r>
              <a:rPr lang="en-GB" sz="3200" dirty="0" err="1">
                <a:latin typeface="Comic Sans MS" panose="030F0702030302020204" pitchFamily="66" charset="0"/>
              </a:rPr>
              <a:t>ll</a:t>
            </a:r>
            <a:r>
              <a:rPr lang="en-GB" sz="3200" dirty="0">
                <a:latin typeface="Comic Sans MS" panose="030F0702030302020204" pitchFamily="66" charset="0"/>
              </a:rPr>
              <a:t> ss</a:t>
            </a:r>
          </a:p>
        </p:txBody>
      </p:sp>
      <p:pic>
        <p:nvPicPr>
          <p:cNvPr id="4" name="Picture 8" descr="C:\Users\donna\AppData\Local\Microsoft\Windows\Temporary Internet Files\Content.IE5\CU1ZGO9S\MC900281179[1].wmf">
            <a:extLst>
              <a:ext uri="{FF2B5EF4-FFF2-40B4-BE49-F238E27FC236}">
                <a16:creationId xmlns:a16="http://schemas.microsoft.com/office/drawing/2014/main" id="{669D89A3-C43D-4E3B-81C8-D9F9CA9A1B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2818" y="309945"/>
            <a:ext cx="3945929" cy="2161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a:extLst>
              <a:ext uri="{FF2B5EF4-FFF2-40B4-BE49-F238E27FC236}">
                <a16:creationId xmlns:a16="http://schemas.microsoft.com/office/drawing/2014/main" id="{825BE440-5BD6-4483-94F1-7CCE78CB32D2}"/>
              </a:ext>
            </a:extLst>
          </p:cNvPr>
          <p:cNvSpPr txBox="1">
            <a:spLocks/>
          </p:cNvSpPr>
          <p:nvPr/>
        </p:nvSpPr>
        <p:spPr>
          <a:xfrm>
            <a:off x="313253" y="1379015"/>
            <a:ext cx="6448274" cy="15655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lang="en-GB" sz="3200" dirty="0">
              <a:latin typeface="Comic Sans MS" panose="030F0702030302020204" pitchFamily="66" charset="0"/>
            </a:endParaRPr>
          </a:p>
        </p:txBody>
      </p:sp>
      <p:sp>
        <p:nvSpPr>
          <p:cNvPr id="7" name="Content Placeholder 2">
            <a:extLst>
              <a:ext uri="{FF2B5EF4-FFF2-40B4-BE49-F238E27FC236}">
                <a16:creationId xmlns:a16="http://schemas.microsoft.com/office/drawing/2014/main" id="{E483B71B-9D74-436B-9C56-15760DC390A8}"/>
              </a:ext>
            </a:extLst>
          </p:cNvPr>
          <p:cNvSpPr txBox="1">
            <a:spLocks/>
          </p:cNvSpPr>
          <p:nvPr/>
        </p:nvSpPr>
        <p:spPr>
          <a:xfrm>
            <a:off x="313253" y="1390624"/>
            <a:ext cx="9963261" cy="1646191"/>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GB" sz="2400" dirty="0">
                <a:latin typeface="Comic Sans MS" panose="030F0702030302020204" pitchFamily="66" charset="0"/>
              </a:rPr>
              <a:t>Phase One is covered during nursery </a:t>
            </a:r>
          </a:p>
          <a:p>
            <a:pPr marL="0" indent="0">
              <a:buFont typeface="Wingdings 3" charset="2"/>
              <a:buNone/>
            </a:pPr>
            <a:r>
              <a:rPr lang="en-GB" sz="2400" dirty="0">
                <a:latin typeface="Comic Sans MS" panose="030F0702030302020204" pitchFamily="66" charset="0"/>
              </a:rPr>
              <a:t>Phase Two, Three and Four are covered during Reception</a:t>
            </a:r>
          </a:p>
          <a:p>
            <a:pPr marL="0" indent="0">
              <a:buFont typeface="Wingdings 3" charset="2"/>
              <a:buNone/>
            </a:pPr>
            <a:r>
              <a:rPr lang="en-GB" sz="2400" dirty="0">
                <a:latin typeface="Comic Sans MS" panose="030F0702030302020204" pitchFamily="66" charset="0"/>
              </a:rPr>
              <a:t>Phase Five is covered throughout Year One</a:t>
            </a:r>
          </a:p>
          <a:p>
            <a:pPr marL="0" indent="0">
              <a:buFont typeface="Wingdings 3" charset="2"/>
              <a:buNone/>
            </a:pPr>
            <a:r>
              <a:rPr lang="en-GB" sz="2400" dirty="0">
                <a:latin typeface="Comic Sans MS" panose="030F0702030302020204" pitchFamily="66" charset="0"/>
              </a:rPr>
              <a:t>Phase Six is covered throughout Year Two </a:t>
            </a:r>
          </a:p>
        </p:txBody>
      </p:sp>
      <p:sp>
        <p:nvSpPr>
          <p:cNvPr id="8" name="Content Placeholder 2">
            <a:extLst>
              <a:ext uri="{FF2B5EF4-FFF2-40B4-BE49-F238E27FC236}">
                <a16:creationId xmlns:a16="http://schemas.microsoft.com/office/drawing/2014/main" id="{16741948-DFFD-4223-B739-9196C2AB56FE}"/>
              </a:ext>
            </a:extLst>
          </p:cNvPr>
          <p:cNvSpPr txBox="1">
            <a:spLocks/>
          </p:cNvSpPr>
          <p:nvPr/>
        </p:nvSpPr>
        <p:spPr>
          <a:xfrm>
            <a:off x="4707499" y="3446486"/>
            <a:ext cx="4108055" cy="3143526"/>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GB" sz="2500" b="1" u="sng" dirty="0">
                <a:latin typeface="Comic Sans MS" panose="030F0702030302020204" pitchFamily="66" charset="0"/>
              </a:rPr>
              <a:t>Phase Three </a:t>
            </a:r>
            <a:endParaRPr lang="en-GB" sz="2500" dirty="0">
              <a:latin typeface="Comic Sans MS" panose="030F0702030302020204" pitchFamily="66" charset="0"/>
            </a:endParaRPr>
          </a:p>
          <a:p>
            <a:r>
              <a:rPr lang="en-GB" sz="2500" dirty="0">
                <a:latin typeface="Comic Sans MS" panose="030F0702030302020204" pitchFamily="66" charset="0"/>
              </a:rPr>
              <a:t>6. j v w x</a:t>
            </a:r>
          </a:p>
          <a:p>
            <a:r>
              <a:rPr lang="en-GB" sz="2500" dirty="0">
                <a:latin typeface="Comic Sans MS" panose="030F0702030302020204" pitchFamily="66" charset="0"/>
              </a:rPr>
              <a:t>7. y z </a:t>
            </a:r>
            <a:r>
              <a:rPr lang="en-GB" sz="2500" dirty="0" err="1">
                <a:latin typeface="Comic Sans MS" panose="030F0702030302020204" pitchFamily="66" charset="0"/>
              </a:rPr>
              <a:t>zz</a:t>
            </a:r>
            <a:r>
              <a:rPr lang="en-GB" sz="2500" dirty="0">
                <a:latin typeface="Comic Sans MS" panose="030F0702030302020204" pitchFamily="66" charset="0"/>
              </a:rPr>
              <a:t> </a:t>
            </a:r>
            <a:r>
              <a:rPr lang="en-GB" sz="2500" dirty="0" err="1">
                <a:latin typeface="Comic Sans MS" panose="030F0702030302020204" pitchFamily="66" charset="0"/>
              </a:rPr>
              <a:t>qu</a:t>
            </a:r>
            <a:r>
              <a:rPr lang="en-GB" sz="2500" dirty="0">
                <a:latin typeface="Comic Sans MS" panose="030F0702030302020204" pitchFamily="66" charset="0"/>
              </a:rPr>
              <a:t/>
            </a:r>
            <a:br>
              <a:rPr lang="en-GB" sz="2500" dirty="0">
                <a:latin typeface="Comic Sans MS" panose="030F0702030302020204" pitchFamily="66" charset="0"/>
              </a:rPr>
            </a:br>
            <a:endParaRPr lang="en-GB" sz="2500" dirty="0">
              <a:latin typeface="Comic Sans MS" panose="030F0702030302020204" pitchFamily="66" charset="0"/>
            </a:endParaRPr>
          </a:p>
          <a:p>
            <a:pPr marL="0" indent="0">
              <a:buFont typeface="Wingdings 3" charset="2"/>
              <a:buNone/>
            </a:pPr>
            <a:r>
              <a:rPr lang="en-GB" sz="2500" dirty="0">
                <a:latin typeface="Comic Sans MS" panose="030F0702030302020204" pitchFamily="66" charset="0"/>
              </a:rPr>
              <a:t>Then:</a:t>
            </a:r>
          </a:p>
          <a:p>
            <a:pPr marL="0" indent="0">
              <a:buFont typeface="Wingdings 3" charset="2"/>
              <a:buNone/>
            </a:pPr>
            <a:r>
              <a:rPr lang="en-GB" sz="2500" dirty="0" err="1">
                <a:latin typeface="Comic Sans MS" panose="030F0702030302020204" pitchFamily="66" charset="0"/>
              </a:rPr>
              <a:t>ch</a:t>
            </a:r>
            <a:r>
              <a:rPr lang="en-GB" sz="2500" dirty="0">
                <a:latin typeface="Comic Sans MS" panose="030F0702030302020204" pitchFamily="66" charset="0"/>
              </a:rPr>
              <a:t>, </a:t>
            </a:r>
            <a:r>
              <a:rPr lang="en-GB" sz="2500" dirty="0" err="1">
                <a:latin typeface="Comic Sans MS" panose="030F0702030302020204" pitchFamily="66" charset="0"/>
              </a:rPr>
              <a:t>sh</a:t>
            </a:r>
            <a:r>
              <a:rPr lang="en-GB" sz="2500" dirty="0">
                <a:latin typeface="Comic Sans MS" panose="030F0702030302020204" pitchFamily="66" charset="0"/>
              </a:rPr>
              <a:t>, </a:t>
            </a:r>
            <a:r>
              <a:rPr lang="en-GB" sz="2500" dirty="0" err="1">
                <a:latin typeface="Comic Sans MS" panose="030F0702030302020204" pitchFamily="66" charset="0"/>
              </a:rPr>
              <a:t>th</a:t>
            </a:r>
            <a:r>
              <a:rPr lang="en-GB" sz="2500" dirty="0">
                <a:latin typeface="Comic Sans MS" panose="030F0702030302020204" pitchFamily="66" charset="0"/>
              </a:rPr>
              <a:t>, ng, ai, </a:t>
            </a:r>
            <a:r>
              <a:rPr lang="en-GB" sz="2500" dirty="0" err="1">
                <a:latin typeface="Comic Sans MS" panose="030F0702030302020204" pitchFamily="66" charset="0"/>
              </a:rPr>
              <a:t>ee</a:t>
            </a:r>
            <a:r>
              <a:rPr lang="en-GB" sz="2500" dirty="0">
                <a:latin typeface="Comic Sans MS" panose="030F0702030302020204" pitchFamily="66" charset="0"/>
              </a:rPr>
              <a:t>, </a:t>
            </a:r>
            <a:r>
              <a:rPr lang="en-GB" sz="2500" dirty="0" err="1">
                <a:latin typeface="Comic Sans MS" panose="030F0702030302020204" pitchFamily="66" charset="0"/>
              </a:rPr>
              <a:t>igh</a:t>
            </a:r>
            <a:r>
              <a:rPr lang="en-GB" sz="2500" dirty="0">
                <a:latin typeface="Comic Sans MS" panose="030F0702030302020204" pitchFamily="66" charset="0"/>
              </a:rPr>
              <a:t>, </a:t>
            </a:r>
            <a:r>
              <a:rPr lang="en-GB" sz="2500" dirty="0" err="1">
                <a:latin typeface="Comic Sans MS" panose="030F0702030302020204" pitchFamily="66" charset="0"/>
              </a:rPr>
              <a:t>oa</a:t>
            </a:r>
            <a:r>
              <a:rPr lang="en-GB" sz="2500" dirty="0">
                <a:latin typeface="Comic Sans MS" panose="030F0702030302020204" pitchFamily="66" charset="0"/>
              </a:rPr>
              <a:t>, </a:t>
            </a:r>
            <a:r>
              <a:rPr lang="en-GB" sz="2500" dirty="0" err="1">
                <a:latin typeface="Comic Sans MS" panose="030F0702030302020204" pitchFamily="66" charset="0"/>
              </a:rPr>
              <a:t>oo</a:t>
            </a:r>
            <a:r>
              <a:rPr lang="en-GB" sz="2500" dirty="0">
                <a:latin typeface="Comic Sans MS" panose="030F0702030302020204" pitchFamily="66" charset="0"/>
              </a:rPr>
              <a:t>, </a:t>
            </a:r>
            <a:r>
              <a:rPr lang="en-GB" sz="2500" dirty="0" err="1">
                <a:latin typeface="Comic Sans MS" panose="030F0702030302020204" pitchFamily="66" charset="0"/>
              </a:rPr>
              <a:t>ar</a:t>
            </a:r>
            <a:r>
              <a:rPr lang="en-GB" sz="2500" dirty="0">
                <a:latin typeface="Comic Sans MS" panose="030F0702030302020204" pitchFamily="66" charset="0"/>
              </a:rPr>
              <a:t>, or, </a:t>
            </a:r>
            <a:r>
              <a:rPr lang="en-GB" sz="2500" dirty="0" err="1">
                <a:latin typeface="Comic Sans MS" panose="030F0702030302020204" pitchFamily="66" charset="0"/>
              </a:rPr>
              <a:t>ur</a:t>
            </a:r>
            <a:r>
              <a:rPr lang="en-GB" sz="2500" dirty="0">
                <a:latin typeface="Comic Sans MS" panose="030F0702030302020204" pitchFamily="66" charset="0"/>
              </a:rPr>
              <a:t>, ow, oi, ear, air, </a:t>
            </a:r>
            <a:r>
              <a:rPr lang="en-GB" sz="2500" dirty="0" err="1">
                <a:latin typeface="Comic Sans MS" panose="030F0702030302020204" pitchFamily="66" charset="0"/>
              </a:rPr>
              <a:t>ure</a:t>
            </a:r>
            <a:r>
              <a:rPr lang="en-GB" sz="2500" dirty="0">
                <a:latin typeface="Comic Sans MS" panose="030F0702030302020204" pitchFamily="66" charset="0"/>
              </a:rPr>
              <a:t>, </a:t>
            </a:r>
            <a:r>
              <a:rPr lang="en-GB" sz="2500" dirty="0" err="1">
                <a:latin typeface="Comic Sans MS" panose="030F0702030302020204" pitchFamily="66" charset="0"/>
              </a:rPr>
              <a:t>er</a:t>
            </a:r>
            <a:endParaRPr lang="en-GB" sz="2500" dirty="0">
              <a:latin typeface="Comic Sans MS" panose="030F0702030302020204" pitchFamily="66" charset="0"/>
            </a:endParaRPr>
          </a:p>
        </p:txBody>
      </p:sp>
      <p:sp>
        <p:nvSpPr>
          <p:cNvPr id="9" name="Content Placeholder 2">
            <a:extLst>
              <a:ext uri="{FF2B5EF4-FFF2-40B4-BE49-F238E27FC236}">
                <a16:creationId xmlns:a16="http://schemas.microsoft.com/office/drawing/2014/main" id="{9CFE50E9-7004-4F1E-A59C-211C1A1A97FD}"/>
              </a:ext>
            </a:extLst>
          </p:cNvPr>
          <p:cNvSpPr txBox="1">
            <a:spLocks/>
          </p:cNvSpPr>
          <p:nvPr/>
        </p:nvSpPr>
        <p:spPr>
          <a:xfrm>
            <a:off x="8996031" y="3352582"/>
            <a:ext cx="2560966" cy="31954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GB" sz="2500" b="1" u="sng" dirty="0">
                <a:latin typeface="Comic Sans MS" panose="030F0702030302020204" pitchFamily="66" charset="0"/>
              </a:rPr>
              <a:t>Phase Four  </a:t>
            </a:r>
          </a:p>
          <a:p>
            <a:r>
              <a:rPr lang="en-GB" sz="2500" dirty="0">
                <a:latin typeface="Comic Sans MS" panose="030F0702030302020204" pitchFamily="66" charset="0"/>
              </a:rPr>
              <a:t>No new phonemes</a:t>
            </a:r>
          </a:p>
        </p:txBody>
      </p:sp>
    </p:spTree>
    <p:extLst>
      <p:ext uri="{BB962C8B-B14F-4D97-AF65-F5344CB8AC3E}">
        <p14:creationId xmlns:p14="http://schemas.microsoft.com/office/powerpoint/2010/main" val="4145642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7C2A9-51EA-42DF-9756-EEE136219931}"/>
              </a:ext>
            </a:extLst>
          </p:cNvPr>
          <p:cNvSpPr>
            <a:spLocks noGrp="1"/>
          </p:cNvSpPr>
          <p:nvPr>
            <p:ph type="title"/>
          </p:nvPr>
        </p:nvSpPr>
        <p:spPr>
          <a:xfrm>
            <a:off x="575734" y="397163"/>
            <a:ext cx="8596668" cy="1320800"/>
          </a:xfrm>
        </p:spPr>
        <p:txBody>
          <a:bodyPr/>
          <a:lstStyle/>
          <a:p>
            <a:r>
              <a:rPr lang="en-GB" dirty="0">
                <a:latin typeface="Comic Sans MS" panose="030F0702030302020204" pitchFamily="66" charset="0"/>
              </a:rPr>
              <a:t>Year One - Phase Five</a:t>
            </a:r>
          </a:p>
        </p:txBody>
      </p:sp>
      <p:sp>
        <p:nvSpPr>
          <p:cNvPr id="3" name="Content Placeholder 2">
            <a:extLst>
              <a:ext uri="{FF2B5EF4-FFF2-40B4-BE49-F238E27FC236}">
                <a16:creationId xmlns:a16="http://schemas.microsoft.com/office/drawing/2014/main" id="{B53AC89F-8069-4516-9C92-D78E132DD984}"/>
              </a:ext>
            </a:extLst>
          </p:cNvPr>
          <p:cNvSpPr>
            <a:spLocks noGrp="1"/>
          </p:cNvSpPr>
          <p:nvPr>
            <p:ph idx="1"/>
          </p:nvPr>
        </p:nvSpPr>
        <p:spPr>
          <a:xfrm>
            <a:off x="437187" y="1495570"/>
            <a:ext cx="9113213" cy="4752829"/>
          </a:xfrm>
        </p:spPr>
        <p:txBody>
          <a:bodyPr>
            <a:normAutofit/>
          </a:bodyPr>
          <a:lstStyle/>
          <a:p>
            <a:r>
              <a:rPr lang="en-GB" dirty="0">
                <a:latin typeface="Comic Sans MS" panose="030F0702030302020204" pitchFamily="66" charset="0"/>
              </a:rPr>
              <a:t>The same phoneme can be represented in more than one way. At the end of Reception and into Year One, the children learn alternative graphemes. </a:t>
            </a:r>
          </a:p>
          <a:p>
            <a:endParaRPr lang="en-GB" dirty="0">
              <a:latin typeface="Comic Sans MS" panose="030F0702030302020204" pitchFamily="66" charset="0"/>
            </a:endParaRPr>
          </a:p>
          <a:p>
            <a:pPr marL="0" indent="0">
              <a:buNone/>
            </a:pPr>
            <a:r>
              <a:rPr lang="en-GB" dirty="0">
                <a:latin typeface="Comic Sans MS" panose="030F0702030302020204" pitchFamily="66" charset="0"/>
              </a:rPr>
              <a:t>                                              r</a:t>
            </a:r>
            <a:r>
              <a:rPr lang="en-GB" b="1" u="sng" dirty="0">
                <a:latin typeface="Comic Sans MS" panose="030F0702030302020204" pitchFamily="66" charset="0"/>
              </a:rPr>
              <a:t>ai</a:t>
            </a:r>
            <a:r>
              <a:rPr lang="en-GB" dirty="0">
                <a:latin typeface="Comic Sans MS" panose="030F0702030302020204" pitchFamily="66" charset="0"/>
              </a:rPr>
              <a:t>n        s</a:t>
            </a:r>
            <a:r>
              <a:rPr lang="en-GB" b="1" u="sng" dirty="0">
                <a:latin typeface="Comic Sans MS" panose="030F0702030302020204" pitchFamily="66" charset="0"/>
              </a:rPr>
              <a:t>ay</a:t>
            </a:r>
            <a:r>
              <a:rPr lang="en-GB" dirty="0">
                <a:latin typeface="Comic Sans MS" panose="030F0702030302020204" pitchFamily="66" charset="0"/>
              </a:rPr>
              <a:t>        c</a:t>
            </a:r>
            <a:r>
              <a:rPr lang="en-GB" b="1" u="sng" dirty="0">
                <a:latin typeface="Comic Sans MS" panose="030F0702030302020204" pitchFamily="66" charset="0"/>
              </a:rPr>
              <a:t>a</a:t>
            </a:r>
            <a:r>
              <a:rPr lang="en-GB" dirty="0">
                <a:latin typeface="Comic Sans MS" panose="030F0702030302020204" pitchFamily="66" charset="0"/>
              </a:rPr>
              <a:t>k</a:t>
            </a:r>
            <a:r>
              <a:rPr lang="en-GB" b="1" u="sng" dirty="0">
                <a:latin typeface="Comic Sans MS" panose="030F0702030302020204" pitchFamily="66" charset="0"/>
              </a:rPr>
              <a:t>e</a:t>
            </a:r>
            <a:r>
              <a:rPr lang="en-GB" dirty="0">
                <a:latin typeface="Comic Sans MS" panose="030F0702030302020204" pitchFamily="66" charset="0"/>
              </a:rPr>
              <a:t>     </a:t>
            </a:r>
          </a:p>
          <a:p>
            <a:pPr marL="0" indent="0">
              <a:buNone/>
            </a:pPr>
            <a:r>
              <a:rPr lang="en-GB" dirty="0">
                <a:latin typeface="Comic Sans MS" panose="030F0702030302020204" pitchFamily="66" charset="0"/>
              </a:rPr>
              <a:t>                                      </a:t>
            </a:r>
          </a:p>
          <a:p>
            <a:pPr marL="0" indent="0">
              <a:buNone/>
            </a:pPr>
            <a:r>
              <a:rPr lang="en-GB" dirty="0">
                <a:latin typeface="Comic Sans MS" panose="030F0702030302020204" pitchFamily="66" charset="0"/>
              </a:rPr>
              <a:t>                                           l</a:t>
            </a:r>
            <a:r>
              <a:rPr lang="en-GB" b="1" u="sng" dirty="0">
                <a:latin typeface="Comic Sans MS" panose="030F0702030302020204" pitchFamily="66" charset="0"/>
              </a:rPr>
              <a:t>igh</a:t>
            </a:r>
            <a:r>
              <a:rPr lang="en-GB" dirty="0">
                <a:latin typeface="Comic Sans MS" panose="030F0702030302020204" pitchFamily="66" charset="0"/>
              </a:rPr>
              <a:t>t       t</a:t>
            </a:r>
            <a:r>
              <a:rPr lang="en-GB" b="1" u="sng" dirty="0">
                <a:latin typeface="Comic Sans MS" panose="030F0702030302020204" pitchFamily="66" charset="0"/>
              </a:rPr>
              <a:t>ie</a:t>
            </a:r>
            <a:r>
              <a:rPr lang="en-GB" dirty="0">
                <a:latin typeface="Comic Sans MS" panose="030F0702030302020204" pitchFamily="66" charset="0"/>
              </a:rPr>
              <a:t>        t</a:t>
            </a:r>
            <a:r>
              <a:rPr lang="en-GB" b="1" u="sng" dirty="0">
                <a:latin typeface="Comic Sans MS" panose="030F0702030302020204" pitchFamily="66" charset="0"/>
              </a:rPr>
              <a:t>i</a:t>
            </a:r>
            <a:r>
              <a:rPr lang="en-GB" dirty="0">
                <a:latin typeface="Comic Sans MS" panose="030F0702030302020204" pitchFamily="66" charset="0"/>
              </a:rPr>
              <a:t>m</a:t>
            </a:r>
            <a:r>
              <a:rPr lang="en-GB" b="1" u="sng" dirty="0">
                <a:latin typeface="Comic Sans MS" panose="030F0702030302020204" pitchFamily="66" charset="0"/>
              </a:rPr>
              <a:t>e</a:t>
            </a:r>
            <a:r>
              <a:rPr lang="en-GB" dirty="0">
                <a:latin typeface="Comic Sans MS" panose="030F0702030302020204" pitchFamily="66" charset="0"/>
              </a:rPr>
              <a:t>       sk</a:t>
            </a:r>
            <a:r>
              <a:rPr lang="en-GB" b="1" u="sng" dirty="0">
                <a:latin typeface="Comic Sans MS" panose="030F0702030302020204" pitchFamily="66" charset="0"/>
              </a:rPr>
              <a:t>y</a:t>
            </a:r>
            <a:r>
              <a:rPr lang="en-GB" dirty="0">
                <a:latin typeface="Comic Sans MS" panose="030F0702030302020204" pitchFamily="66" charset="0"/>
              </a:rPr>
              <a:t>  </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                                             </a:t>
            </a:r>
            <a:r>
              <a:rPr lang="en-GB" b="1" u="sng" dirty="0">
                <a:latin typeface="Comic Sans MS" panose="030F0702030302020204" pitchFamily="66" charset="0"/>
              </a:rPr>
              <a:t>c</a:t>
            </a:r>
            <a:r>
              <a:rPr lang="en-GB" dirty="0">
                <a:latin typeface="Comic Sans MS" panose="030F0702030302020204" pitchFamily="66" charset="0"/>
              </a:rPr>
              <a:t>at         </a:t>
            </a:r>
            <a:r>
              <a:rPr lang="en-GB" b="1" u="sng" dirty="0">
                <a:latin typeface="Comic Sans MS" panose="030F0702030302020204" pitchFamily="66" charset="0"/>
              </a:rPr>
              <a:t>k</a:t>
            </a:r>
            <a:r>
              <a:rPr lang="en-GB" dirty="0">
                <a:latin typeface="Comic Sans MS" panose="030F0702030302020204" pitchFamily="66" charset="0"/>
              </a:rPr>
              <a:t>ennel       </a:t>
            </a:r>
            <a:r>
              <a:rPr lang="en-GB" b="1" u="sng" dirty="0">
                <a:latin typeface="Comic Sans MS" panose="030F0702030302020204" pitchFamily="66" charset="0"/>
              </a:rPr>
              <a:t>ch</a:t>
            </a:r>
            <a:r>
              <a:rPr lang="en-GB" dirty="0">
                <a:latin typeface="Comic Sans MS" panose="030F0702030302020204" pitchFamily="66" charset="0"/>
              </a:rPr>
              <a:t>oir  </a:t>
            </a:r>
          </a:p>
          <a:p>
            <a:pPr marL="0" indent="0">
              <a:buNone/>
            </a:pPr>
            <a:endParaRPr lang="en-GB" dirty="0">
              <a:latin typeface="Comic Sans MS" panose="030F0702030302020204" pitchFamily="66" charset="0"/>
            </a:endParaRPr>
          </a:p>
          <a:p>
            <a:r>
              <a:rPr lang="en-GB" dirty="0">
                <a:latin typeface="Comic Sans MS" panose="030F0702030302020204" pitchFamily="66" charset="0"/>
              </a:rPr>
              <a:t>Some graphemes also have alternative pronunciations.</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          c – </a:t>
            </a:r>
            <a:r>
              <a:rPr lang="en-GB" b="1" u="sng" dirty="0">
                <a:latin typeface="Comic Sans MS" panose="030F0702030302020204" pitchFamily="66" charset="0"/>
              </a:rPr>
              <a:t>c</a:t>
            </a:r>
            <a:r>
              <a:rPr lang="en-GB" dirty="0">
                <a:latin typeface="Comic Sans MS" panose="030F0702030302020204" pitchFamily="66" charset="0"/>
              </a:rPr>
              <a:t>at and </a:t>
            </a:r>
            <a:r>
              <a:rPr lang="en-GB" b="1" u="sng" dirty="0">
                <a:latin typeface="Comic Sans MS" panose="030F0702030302020204" pitchFamily="66" charset="0"/>
              </a:rPr>
              <a:t>c</a:t>
            </a:r>
            <a:r>
              <a:rPr lang="en-GB" dirty="0">
                <a:latin typeface="Comic Sans MS" panose="030F0702030302020204" pitchFamily="66" charset="0"/>
              </a:rPr>
              <a:t>ircle              g – </a:t>
            </a:r>
            <a:r>
              <a:rPr lang="en-GB" b="1" u="sng" dirty="0">
                <a:latin typeface="Comic Sans MS" panose="030F0702030302020204" pitchFamily="66" charset="0"/>
              </a:rPr>
              <a:t>g</a:t>
            </a:r>
            <a:r>
              <a:rPr lang="en-GB" dirty="0">
                <a:latin typeface="Comic Sans MS" panose="030F0702030302020204" pitchFamily="66" charset="0"/>
              </a:rPr>
              <a:t>et and </a:t>
            </a:r>
            <a:r>
              <a:rPr lang="en-GB" b="1" u="sng" dirty="0">
                <a:latin typeface="Comic Sans MS" panose="030F0702030302020204" pitchFamily="66" charset="0"/>
              </a:rPr>
              <a:t>g</a:t>
            </a:r>
            <a:r>
              <a:rPr lang="en-GB" dirty="0">
                <a:latin typeface="Comic Sans MS" panose="030F0702030302020204" pitchFamily="66" charset="0"/>
              </a:rPr>
              <a:t>iant            ow – c</a:t>
            </a:r>
            <a:r>
              <a:rPr lang="en-GB" b="1" u="sng" dirty="0">
                <a:latin typeface="Comic Sans MS" panose="030F0702030302020204" pitchFamily="66" charset="0"/>
              </a:rPr>
              <a:t>ow</a:t>
            </a:r>
            <a:r>
              <a:rPr lang="en-GB" dirty="0">
                <a:latin typeface="Comic Sans MS" panose="030F0702030302020204" pitchFamily="66" charset="0"/>
              </a:rPr>
              <a:t> and bl</a:t>
            </a:r>
            <a:r>
              <a:rPr lang="en-GB" b="1" u="sng" dirty="0">
                <a:latin typeface="Comic Sans MS" panose="030F0702030302020204" pitchFamily="66" charset="0"/>
              </a:rPr>
              <a:t>ow</a:t>
            </a:r>
          </a:p>
        </p:txBody>
      </p:sp>
    </p:spTree>
    <p:extLst>
      <p:ext uri="{BB962C8B-B14F-4D97-AF65-F5344CB8AC3E}">
        <p14:creationId xmlns:p14="http://schemas.microsoft.com/office/powerpoint/2010/main" val="3386588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DF0AD41-7E85-41C5-9459-388614D141F6}"/>
              </a:ext>
            </a:extLst>
          </p:cNvPr>
          <p:cNvSpPr txBox="1">
            <a:spLocks/>
          </p:cNvSpPr>
          <p:nvPr/>
        </p:nvSpPr>
        <p:spPr>
          <a:xfrm>
            <a:off x="522443" y="879221"/>
            <a:ext cx="8860948" cy="4174763"/>
          </a:xfrm>
          <a:prstGeom prst="rect">
            <a:avLst/>
          </a:prstGeom>
        </p:spPr>
        <p:txBody>
          <a:bodyPr>
            <a:normAutofit fontScale="77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300" dirty="0">
                <a:latin typeface="Comic Sans MS" panose="030F0702030302020204" pitchFamily="66" charset="0"/>
              </a:rPr>
              <a:t>It is important that each phoneme is pronounced clearly and </a:t>
            </a:r>
            <a:r>
              <a:rPr lang="en-GB" sz="2300" b="1" u="sng" dirty="0">
                <a:latin typeface="Comic Sans MS" panose="030F0702030302020204" pitchFamily="66" charset="0"/>
              </a:rPr>
              <a:t>without</a:t>
            </a:r>
            <a:r>
              <a:rPr lang="en-GB" sz="2300" dirty="0">
                <a:latin typeface="Comic Sans MS" panose="030F0702030302020204" pitchFamily="66" charset="0"/>
              </a:rPr>
              <a:t> a ‘uh’ on the end.  </a:t>
            </a:r>
          </a:p>
          <a:p>
            <a:r>
              <a:rPr lang="en-GB" sz="2300" dirty="0">
                <a:latin typeface="Comic Sans MS" panose="030F0702030302020204" pitchFamily="66" charset="0"/>
              </a:rPr>
              <a:t>Here is a link that shows you all the individual sounds and their correct pronunciation for you to refer to. Please take the time to look over these so you are familiar with the correct pronunciation.</a:t>
            </a:r>
          </a:p>
          <a:p>
            <a:r>
              <a:rPr lang="en-GB" sz="2300" dirty="0">
                <a:latin typeface="Comic Sans MS" panose="030F0702030302020204" pitchFamily="66" charset="0"/>
                <a:hlinkClick r:id="rId2"/>
              </a:rPr>
              <a:t>https://www.youtube.com/watch?v=TTe5_Em0BHQ</a:t>
            </a:r>
            <a:endParaRPr lang="en-GB" sz="2300" dirty="0">
              <a:latin typeface="Comic Sans MS" panose="030F0702030302020204" pitchFamily="66" charset="0"/>
            </a:endParaRPr>
          </a:p>
          <a:p>
            <a:endParaRPr lang="en-GB" sz="2300" dirty="0">
              <a:latin typeface="Comic Sans MS" panose="030F0702030302020204" pitchFamily="66" charset="0"/>
            </a:endParaRPr>
          </a:p>
          <a:p>
            <a:r>
              <a:rPr lang="en-GB" sz="2300" dirty="0">
                <a:latin typeface="Comic Sans MS" panose="030F0702030302020204" pitchFamily="66" charset="0"/>
              </a:rPr>
              <a:t>Mr Thorne also has lots of videos on YouTube </a:t>
            </a:r>
          </a:p>
          <a:p>
            <a:pPr marL="0" indent="0">
              <a:buNone/>
            </a:pPr>
            <a:r>
              <a:rPr lang="en-GB" sz="2300" dirty="0">
                <a:latin typeface="Comic Sans MS" panose="030F0702030302020204" pitchFamily="66" charset="0"/>
              </a:rPr>
              <a:t>to help with pronunciation of the sounds. </a:t>
            </a:r>
          </a:p>
          <a:p>
            <a:pPr marL="0" indent="0">
              <a:buNone/>
            </a:pPr>
            <a:r>
              <a:rPr lang="en-GB" sz="2300" dirty="0">
                <a:latin typeface="Comic Sans MS" panose="030F0702030302020204" pitchFamily="66" charset="0"/>
              </a:rPr>
              <a:t>He also shows you how the sound appears </a:t>
            </a:r>
          </a:p>
          <a:p>
            <a:pPr marL="0" indent="0">
              <a:buNone/>
            </a:pPr>
            <a:r>
              <a:rPr lang="en-GB" sz="2300" dirty="0">
                <a:latin typeface="Comic Sans MS" panose="030F0702030302020204" pitchFamily="66" charset="0"/>
              </a:rPr>
              <a:t>in words which will be helpfully for</a:t>
            </a:r>
          </a:p>
          <a:p>
            <a:pPr marL="0" indent="0">
              <a:buNone/>
            </a:pPr>
            <a:r>
              <a:rPr lang="en-GB" sz="2300" dirty="0">
                <a:latin typeface="Comic Sans MS" panose="030F0702030302020204" pitchFamily="66" charset="0"/>
              </a:rPr>
              <a:t> practising blending words.</a:t>
            </a:r>
          </a:p>
          <a:p>
            <a:r>
              <a:rPr lang="en-GB" sz="2300" dirty="0">
                <a:latin typeface="Comic Sans MS" panose="030F0702030302020204" pitchFamily="66" charset="0"/>
                <a:hlinkClick r:id="rId3"/>
              </a:rPr>
              <a:t>https://www.youtube.com/watch?v=H6fxDt4nV64</a:t>
            </a:r>
            <a:endParaRPr lang="en-GB" sz="2300" dirty="0">
              <a:latin typeface="Comic Sans MS" panose="030F0702030302020204" pitchFamily="66" charset="0"/>
            </a:endParaRPr>
          </a:p>
          <a:p>
            <a:endParaRPr lang="en-GB" sz="2300" dirty="0">
              <a:latin typeface="Comic Sans MS" panose="030F0702030302020204" pitchFamily="66" charset="0"/>
            </a:endParaRPr>
          </a:p>
          <a:p>
            <a:endParaRPr lang="en-GB" dirty="0">
              <a:latin typeface="Comic Sans MS" panose="030F0702030302020204" pitchFamily="66" charset="0"/>
            </a:endParaRPr>
          </a:p>
          <a:p>
            <a:pPr marL="0" indent="0">
              <a:buFont typeface="Wingdings 3" charset="2"/>
              <a:buNone/>
            </a:pPr>
            <a:endParaRPr lang="en-GB" dirty="0">
              <a:latin typeface="Comic Sans MS" panose="030F0702030302020204" pitchFamily="66" charset="0"/>
            </a:endParaRPr>
          </a:p>
        </p:txBody>
      </p:sp>
      <p:sp>
        <p:nvSpPr>
          <p:cNvPr id="5" name="Content Placeholder 2">
            <a:extLst>
              <a:ext uri="{FF2B5EF4-FFF2-40B4-BE49-F238E27FC236}">
                <a16:creationId xmlns:a16="http://schemas.microsoft.com/office/drawing/2014/main" id="{BD60B52A-F28F-4F8E-9EE9-C7AB6B9FC5A3}"/>
              </a:ext>
            </a:extLst>
          </p:cNvPr>
          <p:cNvSpPr txBox="1">
            <a:spLocks/>
          </p:cNvSpPr>
          <p:nvPr/>
        </p:nvSpPr>
        <p:spPr>
          <a:xfrm>
            <a:off x="641712" y="5205933"/>
            <a:ext cx="8860948" cy="1035699"/>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000" dirty="0">
                <a:latin typeface="Comic Sans MS" panose="030F0702030302020204" pitchFamily="66" charset="0"/>
              </a:rPr>
              <a:t>We teach the children the </a:t>
            </a:r>
            <a:r>
              <a:rPr lang="en-GB" sz="2000" b="1" u="sng" dirty="0">
                <a:latin typeface="Comic Sans MS" panose="030F0702030302020204" pitchFamily="66" charset="0"/>
              </a:rPr>
              <a:t>sound</a:t>
            </a:r>
            <a:r>
              <a:rPr lang="en-GB" sz="2000" dirty="0">
                <a:latin typeface="Comic Sans MS" panose="030F0702030302020204" pitchFamily="66" charset="0"/>
              </a:rPr>
              <a:t> each alphabet letter makes. Alongside this we teach them the </a:t>
            </a:r>
            <a:r>
              <a:rPr lang="en-GB" sz="2000" b="1" u="sng" dirty="0">
                <a:latin typeface="Comic Sans MS" panose="030F0702030302020204" pitchFamily="66" charset="0"/>
              </a:rPr>
              <a:t>name</a:t>
            </a:r>
            <a:r>
              <a:rPr lang="en-GB" sz="2000" dirty="0">
                <a:latin typeface="Comic Sans MS" panose="030F0702030302020204" pitchFamily="66" charset="0"/>
              </a:rPr>
              <a:t> of each letter. </a:t>
            </a:r>
          </a:p>
          <a:p>
            <a:pPr marL="0" indent="0">
              <a:buFont typeface="Wingdings 3" charset="2"/>
              <a:buNone/>
            </a:pPr>
            <a:endParaRPr lang="en-GB" dirty="0">
              <a:latin typeface="Comic Sans MS" panose="030F0702030302020204" pitchFamily="66" charset="0"/>
            </a:endParaRPr>
          </a:p>
        </p:txBody>
      </p:sp>
      <p:pic>
        <p:nvPicPr>
          <p:cNvPr id="7" name="Picture 6">
            <a:extLst>
              <a:ext uri="{FF2B5EF4-FFF2-40B4-BE49-F238E27FC236}">
                <a16:creationId xmlns:a16="http://schemas.microsoft.com/office/drawing/2014/main" id="{4763210B-EABC-4266-9736-B19DA271DAE4}"/>
              </a:ext>
            </a:extLst>
          </p:cNvPr>
          <p:cNvPicPr>
            <a:picLocks noChangeAspect="1"/>
          </p:cNvPicPr>
          <p:nvPr/>
        </p:nvPicPr>
        <p:blipFill rotWithShape="1">
          <a:blip r:embed="rId4"/>
          <a:srcRect l="15651" t="21629" r="45870" b="29332"/>
          <a:stretch/>
        </p:blipFill>
        <p:spPr>
          <a:xfrm>
            <a:off x="7394712" y="2066869"/>
            <a:ext cx="4274845" cy="3063090"/>
          </a:xfrm>
          <a:prstGeom prst="rect">
            <a:avLst/>
          </a:prstGeom>
        </p:spPr>
      </p:pic>
    </p:spTree>
    <p:extLst>
      <p:ext uri="{BB962C8B-B14F-4D97-AF65-F5344CB8AC3E}">
        <p14:creationId xmlns:p14="http://schemas.microsoft.com/office/powerpoint/2010/main" val="3184404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703F9-4B83-4750-B278-F9A9ACFA3CEC}"/>
              </a:ext>
            </a:extLst>
          </p:cNvPr>
          <p:cNvSpPr>
            <a:spLocks noGrp="1"/>
          </p:cNvSpPr>
          <p:nvPr>
            <p:ph type="title"/>
          </p:nvPr>
        </p:nvSpPr>
        <p:spPr>
          <a:xfrm>
            <a:off x="677334" y="609600"/>
            <a:ext cx="8596668" cy="841695"/>
          </a:xfrm>
        </p:spPr>
        <p:txBody>
          <a:bodyPr/>
          <a:lstStyle/>
          <a:p>
            <a:r>
              <a:rPr lang="en-GB" dirty="0">
                <a:latin typeface="Comic Sans MS" panose="030F0702030302020204" pitchFamily="66" charset="0"/>
              </a:rPr>
              <a:t>Tricky Words</a:t>
            </a:r>
          </a:p>
        </p:txBody>
      </p:sp>
      <p:sp>
        <p:nvSpPr>
          <p:cNvPr id="3" name="Content Placeholder 2">
            <a:extLst>
              <a:ext uri="{FF2B5EF4-FFF2-40B4-BE49-F238E27FC236}">
                <a16:creationId xmlns:a16="http://schemas.microsoft.com/office/drawing/2014/main" id="{2CFB7959-5F9D-4342-81DA-F36504FF373A}"/>
              </a:ext>
            </a:extLst>
          </p:cNvPr>
          <p:cNvSpPr>
            <a:spLocks noGrp="1"/>
          </p:cNvSpPr>
          <p:nvPr>
            <p:ph idx="1"/>
          </p:nvPr>
        </p:nvSpPr>
        <p:spPr>
          <a:xfrm>
            <a:off x="677334" y="1376969"/>
            <a:ext cx="8596668" cy="2389687"/>
          </a:xfrm>
        </p:spPr>
        <p:txBody>
          <a:bodyPr>
            <a:normAutofit fontScale="92500" lnSpcReduction="10000"/>
          </a:bodyPr>
          <a:lstStyle/>
          <a:p>
            <a:r>
              <a:rPr lang="en-GB" dirty="0">
                <a:latin typeface="Comic Sans MS" panose="030F0702030302020204" pitchFamily="66" charset="0"/>
              </a:rPr>
              <a:t>These are words that don’t sound out. </a:t>
            </a:r>
          </a:p>
          <a:p>
            <a:r>
              <a:rPr lang="en-GB" dirty="0">
                <a:latin typeface="Comic Sans MS" panose="030F0702030302020204" pitchFamily="66" charset="0"/>
              </a:rPr>
              <a:t>The children just need to know how to read these words.</a:t>
            </a:r>
          </a:p>
          <a:p>
            <a:r>
              <a:rPr lang="en-GB" dirty="0">
                <a:latin typeface="Comic Sans MS" panose="030F0702030302020204" pitchFamily="66" charset="0"/>
              </a:rPr>
              <a:t>We teach these as we work through the phases. </a:t>
            </a:r>
          </a:p>
          <a:p>
            <a:r>
              <a:rPr lang="en-GB" dirty="0">
                <a:latin typeface="Comic Sans MS" panose="030F0702030302020204" pitchFamily="66" charset="0"/>
              </a:rPr>
              <a:t>These words will come home in their books, individually</a:t>
            </a:r>
          </a:p>
          <a:p>
            <a:pPr marL="0" indent="0">
              <a:buNone/>
            </a:pPr>
            <a:r>
              <a:rPr lang="en-GB" dirty="0">
                <a:latin typeface="Comic Sans MS" panose="030F0702030302020204" pitchFamily="66" charset="0"/>
              </a:rPr>
              <a:t> paced for each child. </a:t>
            </a:r>
          </a:p>
          <a:p>
            <a:r>
              <a:rPr lang="en-GB" dirty="0">
                <a:latin typeface="Comic Sans MS" panose="030F0702030302020204" pitchFamily="66" charset="0"/>
              </a:rPr>
              <a:t>To start with children need to be able to read these words. </a:t>
            </a:r>
            <a:br>
              <a:rPr lang="en-GB" dirty="0">
                <a:latin typeface="Comic Sans MS" panose="030F0702030302020204" pitchFamily="66" charset="0"/>
              </a:rPr>
            </a:br>
            <a:r>
              <a:rPr lang="en-GB" dirty="0">
                <a:latin typeface="Comic Sans MS" panose="030F0702030302020204" pitchFamily="66" charset="0"/>
              </a:rPr>
              <a:t>They then learn to spell them. </a:t>
            </a:r>
          </a:p>
          <a:p>
            <a:endParaRPr lang="en-GB" dirty="0">
              <a:latin typeface="Comic Sans MS" panose="030F0702030302020204" pitchFamily="66" charset="0"/>
            </a:endParaRPr>
          </a:p>
          <a:p>
            <a:endParaRPr lang="en-GB" dirty="0">
              <a:latin typeface="Comic Sans MS" panose="030F0702030302020204" pitchFamily="66" charset="0"/>
            </a:endParaRPr>
          </a:p>
          <a:p>
            <a:pPr marL="0" indent="0">
              <a:buNone/>
            </a:pPr>
            <a:endParaRPr lang="en-GB" dirty="0">
              <a:latin typeface="Comic Sans MS" panose="030F0702030302020204" pitchFamily="66" charset="0"/>
            </a:endParaRPr>
          </a:p>
        </p:txBody>
      </p:sp>
      <p:pic>
        <p:nvPicPr>
          <p:cNvPr id="5" name="Picture 4">
            <a:extLst>
              <a:ext uri="{FF2B5EF4-FFF2-40B4-BE49-F238E27FC236}">
                <a16:creationId xmlns:a16="http://schemas.microsoft.com/office/drawing/2014/main" id="{D129FB56-9485-48E6-B38C-8CBF9F5451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76655" y="381210"/>
            <a:ext cx="3220489" cy="3220489"/>
          </a:xfrm>
          <a:prstGeom prst="rect">
            <a:avLst/>
          </a:prstGeom>
        </p:spPr>
      </p:pic>
      <p:sp>
        <p:nvSpPr>
          <p:cNvPr id="6" name="TextBox 5">
            <a:extLst>
              <a:ext uri="{FF2B5EF4-FFF2-40B4-BE49-F238E27FC236}">
                <a16:creationId xmlns:a16="http://schemas.microsoft.com/office/drawing/2014/main" id="{BC359296-F765-4F00-AA9D-669AE6D12C1F}"/>
              </a:ext>
            </a:extLst>
          </p:cNvPr>
          <p:cNvSpPr txBox="1"/>
          <p:nvPr/>
        </p:nvSpPr>
        <p:spPr>
          <a:xfrm>
            <a:off x="383719" y="4265580"/>
            <a:ext cx="1864531" cy="1692771"/>
          </a:xfrm>
          <a:prstGeom prst="rect">
            <a:avLst/>
          </a:prstGeom>
          <a:noFill/>
        </p:spPr>
        <p:txBody>
          <a:bodyPr wrap="square" rtlCol="0">
            <a:spAutoFit/>
          </a:bodyPr>
          <a:lstStyle/>
          <a:p>
            <a:r>
              <a:rPr lang="en-GB" sz="2000" u="sng" dirty="0">
                <a:latin typeface="Comic Sans MS" panose="030F0702030302020204" pitchFamily="66" charset="0"/>
              </a:rPr>
              <a:t>Phase Two</a:t>
            </a:r>
            <a:r>
              <a:rPr lang="en-GB" sz="2000" dirty="0">
                <a:latin typeface="Comic Sans MS" panose="030F0702030302020204" pitchFamily="66" charset="0"/>
              </a:rPr>
              <a:t>:</a:t>
            </a:r>
          </a:p>
          <a:p>
            <a:endParaRPr lang="en-GB" sz="2000" dirty="0">
              <a:latin typeface="Comic Sans MS" panose="030F0702030302020204" pitchFamily="66" charset="0"/>
            </a:endParaRPr>
          </a:p>
          <a:p>
            <a:r>
              <a:rPr lang="en-GB" sz="2000" dirty="0">
                <a:latin typeface="Comic Sans MS" panose="030F0702030302020204" pitchFamily="66" charset="0"/>
              </a:rPr>
              <a:t>the, no, to, go, into, I</a:t>
            </a:r>
          </a:p>
          <a:p>
            <a:endParaRPr lang="en-GB" sz="2400" dirty="0">
              <a:latin typeface="Comic Sans MS" panose="030F0702030302020204" pitchFamily="66" charset="0"/>
            </a:endParaRPr>
          </a:p>
        </p:txBody>
      </p:sp>
      <p:sp>
        <p:nvSpPr>
          <p:cNvPr id="7" name="TextBox 6">
            <a:extLst>
              <a:ext uri="{FF2B5EF4-FFF2-40B4-BE49-F238E27FC236}">
                <a16:creationId xmlns:a16="http://schemas.microsoft.com/office/drawing/2014/main" id="{FC0E67B9-DF83-4DDC-8299-6FBE49E85037}"/>
              </a:ext>
            </a:extLst>
          </p:cNvPr>
          <p:cNvSpPr txBox="1"/>
          <p:nvPr/>
        </p:nvSpPr>
        <p:spPr>
          <a:xfrm>
            <a:off x="2248250" y="4261900"/>
            <a:ext cx="2475555" cy="1631216"/>
          </a:xfrm>
          <a:prstGeom prst="rect">
            <a:avLst/>
          </a:prstGeom>
          <a:noFill/>
        </p:spPr>
        <p:txBody>
          <a:bodyPr wrap="square" rtlCol="0">
            <a:spAutoFit/>
          </a:bodyPr>
          <a:lstStyle/>
          <a:p>
            <a:r>
              <a:rPr lang="en-GB" sz="2000" u="sng" dirty="0">
                <a:latin typeface="Comic Sans MS" panose="030F0702030302020204" pitchFamily="66" charset="0"/>
              </a:rPr>
              <a:t>Phase Three</a:t>
            </a:r>
            <a:r>
              <a:rPr lang="en-GB" sz="2000" dirty="0">
                <a:latin typeface="Comic Sans MS" panose="030F0702030302020204" pitchFamily="66" charset="0"/>
              </a:rPr>
              <a:t>:</a:t>
            </a:r>
          </a:p>
          <a:p>
            <a:endParaRPr lang="en-GB" sz="2000" dirty="0">
              <a:latin typeface="Comic Sans MS" panose="030F0702030302020204" pitchFamily="66" charset="0"/>
            </a:endParaRPr>
          </a:p>
          <a:p>
            <a:r>
              <a:rPr lang="en-GB" sz="2000" dirty="0">
                <a:latin typeface="Comic Sans MS" panose="030F0702030302020204" pitchFamily="66" charset="0"/>
              </a:rPr>
              <a:t>he, she, we, me, be, was, my, you, they, her, all, are</a:t>
            </a:r>
          </a:p>
        </p:txBody>
      </p:sp>
      <p:sp>
        <p:nvSpPr>
          <p:cNvPr id="8" name="TextBox 7">
            <a:extLst>
              <a:ext uri="{FF2B5EF4-FFF2-40B4-BE49-F238E27FC236}">
                <a16:creationId xmlns:a16="http://schemas.microsoft.com/office/drawing/2014/main" id="{B3FD7BA6-3AE1-45F1-ADC1-545A31610756}"/>
              </a:ext>
            </a:extLst>
          </p:cNvPr>
          <p:cNvSpPr txBox="1"/>
          <p:nvPr/>
        </p:nvSpPr>
        <p:spPr>
          <a:xfrm>
            <a:off x="4975668" y="4253804"/>
            <a:ext cx="2827840" cy="1938992"/>
          </a:xfrm>
          <a:prstGeom prst="rect">
            <a:avLst/>
          </a:prstGeom>
          <a:noFill/>
        </p:spPr>
        <p:txBody>
          <a:bodyPr wrap="square" rtlCol="0">
            <a:spAutoFit/>
          </a:bodyPr>
          <a:lstStyle/>
          <a:p>
            <a:r>
              <a:rPr lang="en-GB" sz="2000" u="sng" dirty="0">
                <a:latin typeface="Comic Sans MS" panose="030F0702030302020204" pitchFamily="66" charset="0"/>
              </a:rPr>
              <a:t>Phase Four</a:t>
            </a:r>
            <a:r>
              <a:rPr lang="en-GB" sz="2000" dirty="0">
                <a:latin typeface="Comic Sans MS" panose="030F0702030302020204" pitchFamily="66" charset="0"/>
              </a:rPr>
              <a:t>:</a:t>
            </a:r>
          </a:p>
          <a:p>
            <a:endParaRPr lang="en-GB" sz="2000" dirty="0">
              <a:latin typeface="Comic Sans MS" panose="030F0702030302020204" pitchFamily="66" charset="0"/>
            </a:endParaRPr>
          </a:p>
          <a:p>
            <a:r>
              <a:rPr lang="en-GB" sz="2000" dirty="0">
                <a:latin typeface="Comic Sans MS" panose="030F0702030302020204" pitchFamily="66" charset="0"/>
              </a:rPr>
              <a:t>said, so, have, like, some, come, were, there, little, one, do, when, out, what</a:t>
            </a:r>
          </a:p>
        </p:txBody>
      </p:sp>
      <p:sp>
        <p:nvSpPr>
          <p:cNvPr id="9" name="TextBox 8">
            <a:extLst>
              <a:ext uri="{FF2B5EF4-FFF2-40B4-BE49-F238E27FC236}">
                <a16:creationId xmlns:a16="http://schemas.microsoft.com/office/drawing/2014/main" id="{7697730D-43D1-4A92-8236-5F132FB22C65}"/>
              </a:ext>
            </a:extLst>
          </p:cNvPr>
          <p:cNvSpPr txBox="1"/>
          <p:nvPr/>
        </p:nvSpPr>
        <p:spPr>
          <a:xfrm>
            <a:off x="7803508" y="4196665"/>
            <a:ext cx="2475555" cy="2000548"/>
          </a:xfrm>
          <a:prstGeom prst="rect">
            <a:avLst/>
          </a:prstGeom>
          <a:noFill/>
        </p:spPr>
        <p:txBody>
          <a:bodyPr wrap="square" rtlCol="0">
            <a:spAutoFit/>
          </a:bodyPr>
          <a:lstStyle/>
          <a:p>
            <a:r>
              <a:rPr lang="en-GB" sz="2000" u="sng" dirty="0">
                <a:latin typeface="Comic Sans MS" panose="030F0702030302020204" pitchFamily="66" charset="0"/>
              </a:rPr>
              <a:t>Phase Five</a:t>
            </a:r>
            <a:r>
              <a:rPr lang="en-GB" sz="2000" dirty="0">
                <a:latin typeface="Comic Sans MS" panose="030F0702030302020204" pitchFamily="66" charset="0"/>
              </a:rPr>
              <a:t>:</a:t>
            </a:r>
          </a:p>
          <a:p>
            <a:endParaRPr lang="en-GB" sz="2000" dirty="0">
              <a:latin typeface="Comic Sans MS" panose="030F0702030302020204" pitchFamily="66" charset="0"/>
            </a:endParaRPr>
          </a:p>
          <a:p>
            <a:r>
              <a:rPr lang="en-GB" sz="2000" dirty="0">
                <a:latin typeface="Comic Sans MS" panose="030F0702030302020204" pitchFamily="66" charset="0"/>
              </a:rPr>
              <a:t>oh, their, people, Mr, Mrs, looked, called, asked, could</a:t>
            </a:r>
          </a:p>
          <a:p>
            <a:endParaRPr lang="en-GB" sz="2400" dirty="0">
              <a:latin typeface="Comic Sans MS" panose="030F0702030302020204" pitchFamily="66" charset="0"/>
            </a:endParaRPr>
          </a:p>
        </p:txBody>
      </p:sp>
    </p:spTree>
    <p:extLst>
      <p:ext uri="{BB962C8B-B14F-4D97-AF65-F5344CB8AC3E}">
        <p14:creationId xmlns:p14="http://schemas.microsoft.com/office/powerpoint/2010/main" val="24856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89E16-5BE0-4743-B7CD-FA23D314CE6A}"/>
              </a:ext>
            </a:extLst>
          </p:cNvPr>
          <p:cNvSpPr>
            <a:spLocks noGrp="1"/>
          </p:cNvSpPr>
          <p:nvPr>
            <p:ph type="title"/>
          </p:nvPr>
        </p:nvSpPr>
        <p:spPr/>
        <p:txBody>
          <a:bodyPr/>
          <a:lstStyle/>
          <a:p>
            <a:r>
              <a:rPr lang="en-GB" dirty="0">
                <a:latin typeface="Comic Sans MS" panose="030F0702030302020204" pitchFamily="66" charset="0"/>
              </a:rPr>
              <a:t>What happens in Reception:</a:t>
            </a:r>
          </a:p>
        </p:txBody>
      </p:sp>
      <p:sp>
        <p:nvSpPr>
          <p:cNvPr id="3" name="Content Placeholder 2">
            <a:extLst>
              <a:ext uri="{FF2B5EF4-FFF2-40B4-BE49-F238E27FC236}">
                <a16:creationId xmlns:a16="http://schemas.microsoft.com/office/drawing/2014/main" id="{05AC66C6-0345-458E-A797-05145E3C29DC}"/>
              </a:ext>
            </a:extLst>
          </p:cNvPr>
          <p:cNvSpPr>
            <a:spLocks noGrp="1"/>
          </p:cNvSpPr>
          <p:nvPr>
            <p:ph idx="1"/>
          </p:nvPr>
        </p:nvSpPr>
        <p:spPr>
          <a:xfrm>
            <a:off x="677334" y="1524001"/>
            <a:ext cx="8596668" cy="4517362"/>
          </a:xfrm>
        </p:spPr>
        <p:txBody>
          <a:bodyPr/>
          <a:lstStyle/>
          <a:p>
            <a:r>
              <a:rPr lang="en-GB" dirty="0">
                <a:latin typeface="Comic Sans MS" panose="030F0702030302020204" pitchFamily="66" charset="0"/>
              </a:rPr>
              <a:t>We have a 20 minute phonics session everyday, first thing in the morning. We sometimes have an additional phonics session in an afternoon, in addition to the morning session. </a:t>
            </a:r>
          </a:p>
          <a:p>
            <a:r>
              <a:rPr lang="en-GB" dirty="0">
                <a:latin typeface="Comic Sans MS" panose="030F0702030302020204" pitchFamily="66" charset="0"/>
              </a:rPr>
              <a:t>We listen to the children read individually at least once a week.</a:t>
            </a:r>
          </a:p>
          <a:p>
            <a:r>
              <a:rPr lang="en-GB" dirty="0">
                <a:latin typeface="Comic Sans MS" panose="030F0702030302020204" pitchFamily="66" charset="0"/>
              </a:rPr>
              <a:t>We share a class story everyday.</a:t>
            </a:r>
          </a:p>
          <a:p>
            <a:r>
              <a:rPr lang="en-GB" dirty="0">
                <a:latin typeface="Comic Sans MS" panose="030F0702030302020204" pitchFamily="66" charset="0"/>
              </a:rPr>
              <a:t>There are reading, writing and phonics based activities set out in the classroom each week.</a:t>
            </a:r>
          </a:p>
          <a:p>
            <a:r>
              <a:rPr lang="en-GB" dirty="0">
                <a:latin typeface="Comic Sans MS" panose="030F0702030302020204" pitchFamily="66" charset="0"/>
              </a:rPr>
              <a:t>We do focused Literacy activities each week. </a:t>
            </a:r>
          </a:p>
          <a:p>
            <a:r>
              <a:rPr lang="en-GB" dirty="0">
                <a:latin typeface="Comic Sans MS" panose="030F0702030302020204" pitchFamily="66" charset="0"/>
              </a:rPr>
              <a:t>We make learning as multisensory and active as possible, as we know this is how children learn best.</a:t>
            </a:r>
          </a:p>
        </p:txBody>
      </p:sp>
    </p:spTree>
    <p:extLst>
      <p:ext uri="{BB962C8B-B14F-4D97-AF65-F5344CB8AC3E}">
        <p14:creationId xmlns:p14="http://schemas.microsoft.com/office/powerpoint/2010/main" val="101108047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128</TotalTime>
  <Words>987</Words>
  <Application>Microsoft Office PowerPoint</Application>
  <PresentationFormat>Widescreen</PresentationFormat>
  <Paragraphs>105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Comic Sans MS</vt:lpstr>
      <vt:lpstr>Trebuchet MS</vt:lpstr>
      <vt:lpstr>Wingdings 3</vt:lpstr>
      <vt:lpstr>Facet</vt:lpstr>
      <vt:lpstr>Phonics Meeting</vt:lpstr>
      <vt:lpstr>PowerPoint Presentation</vt:lpstr>
      <vt:lpstr>At Lea Endowed we…</vt:lpstr>
      <vt:lpstr>Phonics Terminology </vt:lpstr>
      <vt:lpstr>‘Letter and Sounds’ - Order:</vt:lpstr>
      <vt:lpstr>Year One - Phase Five</vt:lpstr>
      <vt:lpstr>PowerPoint Presentation</vt:lpstr>
      <vt:lpstr>Tricky Words</vt:lpstr>
      <vt:lpstr>What happens in Reception:</vt:lpstr>
      <vt:lpstr>What can you do to support your child at home?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Phonics Meeting</dc:title>
  <dc:creator>Jessica Breakell</dc:creator>
  <cp:lastModifiedBy>office</cp:lastModifiedBy>
  <cp:revision>38</cp:revision>
  <dcterms:created xsi:type="dcterms:W3CDTF">2018-09-23T08:44:00Z</dcterms:created>
  <dcterms:modified xsi:type="dcterms:W3CDTF">2020-10-02T13:02:18Z</dcterms:modified>
</cp:coreProperties>
</file>